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330" r:id="rId3"/>
    <p:sldId id="379" r:id="rId4"/>
    <p:sldId id="351" r:id="rId5"/>
    <p:sldId id="354" r:id="rId6"/>
    <p:sldId id="340" r:id="rId7"/>
    <p:sldId id="352" r:id="rId8"/>
    <p:sldId id="356" r:id="rId9"/>
    <p:sldId id="367" r:id="rId10"/>
    <p:sldId id="368" r:id="rId11"/>
    <p:sldId id="357" r:id="rId12"/>
    <p:sldId id="282" r:id="rId13"/>
    <p:sldId id="365" r:id="rId14"/>
    <p:sldId id="284" r:id="rId15"/>
    <p:sldId id="366" r:id="rId16"/>
    <p:sldId id="283" r:id="rId17"/>
    <p:sldId id="374" r:id="rId18"/>
    <p:sldId id="373" r:id="rId19"/>
    <p:sldId id="375" r:id="rId20"/>
    <p:sldId id="376" r:id="rId21"/>
    <p:sldId id="377" r:id="rId22"/>
    <p:sldId id="345" r:id="rId23"/>
    <p:sldId id="369" r:id="rId24"/>
    <p:sldId id="306" r:id="rId25"/>
    <p:sldId id="307" r:id="rId26"/>
    <p:sldId id="353" r:id="rId27"/>
    <p:sldId id="364" r:id="rId28"/>
    <p:sldId id="380" r:id="rId29"/>
    <p:sldId id="381" r:id="rId30"/>
    <p:sldId id="344" r:id="rId31"/>
    <p:sldId id="360" r:id="rId32"/>
    <p:sldId id="361" r:id="rId33"/>
    <p:sldId id="363" r:id="rId34"/>
    <p:sldId id="371" r:id="rId35"/>
    <p:sldId id="382"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2">
          <p15:clr>
            <a:srgbClr val="A4A3A4"/>
          </p15:clr>
        </p15:guide>
        <p15:guide id="2" orient="horz" pos="359">
          <p15:clr>
            <a:srgbClr val="A4A3A4"/>
          </p15:clr>
        </p15:guide>
        <p15:guide id="3" pos="2880">
          <p15:clr>
            <a:srgbClr val="A4A3A4"/>
          </p15:clr>
        </p15:guide>
        <p15:guide id="4" pos="30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e Boyd"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330"/>
    <a:srgbClr val="DBDAD5"/>
    <a:srgbClr val="D69121"/>
    <a:srgbClr val="618F9A"/>
    <a:srgbClr val="96D2DC"/>
    <a:srgbClr val="B3D423"/>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71" autoAdjust="0"/>
    <p:restoredTop sz="93662" autoAdjust="0"/>
  </p:normalViewPr>
  <p:slideViewPr>
    <p:cSldViewPr snapToGrid="0" snapToObjects="1">
      <p:cViewPr varScale="1">
        <p:scale>
          <a:sx n="88" d="100"/>
          <a:sy n="88" d="100"/>
        </p:scale>
        <p:origin x="1960" y="176"/>
      </p:cViewPr>
      <p:guideLst>
        <p:guide orient="horz" pos="1592"/>
        <p:guide orient="horz" pos="359"/>
        <p:guide pos="2880"/>
        <p:guide pos="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9" d="100"/>
          <a:sy n="69" d="100"/>
        </p:scale>
        <p:origin x="3274"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278DB6-A7DB-6A46-82C8-4F1E063EA754}" type="datetimeFigureOut">
              <a:rPr lang="en-US" smtClean="0"/>
              <a:pPr/>
              <a:t>4/15/18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57B12C-A25C-604B-8E99-A7C8CB48CBEC}" type="slidenum">
              <a:rPr lang="en-US" smtClean="0"/>
              <a:pPr/>
              <a:t>‹#›</a:t>
            </a:fld>
            <a:endParaRPr lang="en-US"/>
          </a:p>
        </p:txBody>
      </p:sp>
    </p:spTree>
    <p:extLst>
      <p:ext uri="{BB962C8B-B14F-4D97-AF65-F5344CB8AC3E}">
        <p14:creationId xmlns:p14="http://schemas.microsoft.com/office/powerpoint/2010/main" val="21972882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E070FC-4950-D04C-975C-2F89B137F2F6}" type="datetimeFigureOut">
              <a:rPr lang="en-US" smtClean="0"/>
              <a:t>4/15/18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C1EE95-82D2-B541-A208-5B5B2E0ED751}" type="slidenum">
              <a:rPr lang="en-US" smtClean="0"/>
              <a:t>‹#›</a:t>
            </a:fld>
            <a:endParaRPr lang="en-US"/>
          </a:p>
        </p:txBody>
      </p:sp>
    </p:spTree>
    <p:extLst>
      <p:ext uri="{BB962C8B-B14F-4D97-AF65-F5344CB8AC3E}">
        <p14:creationId xmlns:p14="http://schemas.microsoft.com/office/powerpoint/2010/main" val="1142179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3 years</a:t>
            </a:r>
          </a:p>
          <a:p>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4</a:t>
            </a:fld>
            <a:endParaRPr lang="en-US"/>
          </a:p>
        </p:txBody>
      </p:sp>
    </p:spTree>
    <p:extLst>
      <p:ext uri="{BB962C8B-B14F-4D97-AF65-F5344CB8AC3E}">
        <p14:creationId xmlns:p14="http://schemas.microsoft.com/office/powerpoint/2010/main" val="286364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Autoscale</a:t>
            </a:r>
            <a:r>
              <a:rPr lang="en-US" dirty="0"/>
              <a:t> challenges...overprovisioning</a:t>
            </a:r>
          </a:p>
          <a:p>
            <a:r>
              <a:rPr lang="en-US" dirty="0"/>
              <a:t>Deploying on a Saturday... pilot / co-pilot cockpit story</a:t>
            </a:r>
          </a:p>
          <a:p>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5</a:t>
            </a:fld>
            <a:endParaRPr lang="en-US"/>
          </a:p>
        </p:txBody>
      </p:sp>
    </p:spTree>
    <p:extLst>
      <p:ext uri="{BB962C8B-B14F-4D97-AF65-F5344CB8AC3E}">
        <p14:creationId xmlns:p14="http://schemas.microsoft.com/office/powerpoint/2010/main" val="328004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much easier to get 90% automated coverage of a </a:t>
            </a:r>
            <a:r>
              <a:rPr lang="en-US" dirty="0" err="1"/>
              <a:t>microservice</a:t>
            </a:r>
            <a:r>
              <a:rPr lang="en-US" dirty="0"/>
              <a:t> than a monolith.  It's too easy to bypass a service contract in a monolith.</a:t>
            </a:r>
          </a:p>
        </p:txBody>
      </p:sp>
      <p:sp>
        <p:nvSpPr>
          <p:cNvPr id="4" name="Slide Number Placeholder 3"/>
          <p:cNvSpPr>
            <a:spLocks noGrp="1"/>
          </p:cNvSpPr>
          <p:nvPr>
            <p:ph type="sldNum" sz="quarter" idx="10"/>
          </p:nvPr>
        </p:nvSpPr>
        <p:spPr/>
        <p:txBody>
          <a:bodyPr/>
          <a:lstStyle/>
          <a:p>
            <a:fld id="{A6C1EE95-82D2-B541-A208-5B5B2E0ED751}" type="slidenum">
              <a:rPr lang="en-US" smtClean="0"/>
              <a:t>9</a:t>
            </a:fld>
            <a:endParaRPr lang="en-US"/>
          </a:p>
        </p:txBody>
      </p:sp>
    </p:spTree>
    <p:extLst>
      <p:ext uri="{BB962C8B-B14F-4D97-AF65-F5344CB8AC3E}">
        <p14:creationId xmlns:p14="http://schemas.microsoft.com/office/powerpoint/2010/main" val="9060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12</a:t>
            </a:fld>
            <a:endParaRPr lang="en-US"/>
          </a:p>
        </p:txBody>
      </p:sp>
    </p:spTree>
    <p:extLst>
      <p:ext uri="{BB962C8B-B14F-4D97-AF65-F5344CB8AC3E}">
        <p14:creationId xmlns:p14="http://schemas.microsoft.com/office/powerpoint/2010/main" val="325359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thorough</a:t>
            </a:r>
            <a:r>
              <a:rPr lang="en-US" baseline="0" dirty="0"/>
              <a:t> round of performance testing</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20</a:t>
            </a:fld>
            <a:endParaRPr lang="en-US"/>
          </a:p>
        </p:txBody>
      </p:sp>
    </p:spTree>
    <p:extLst>
      <p:ext uri="{BB962C8B-B14F-4D97-AF65-F5344CB8AC3E}">
        <p14:creationId xmlns:p14="http://schemas.microsoft.com/office/powerpoint/2010/main" val="104529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 release plan</a:t>
            </a:r>
          </a:p>
        </p:txBody>
      </p:sp>
      <p:sp>
        <p:nvSpPr>
          <p:cNvPr id="4" name="Slide Number Placeholder 3"/>
          <p:cNvSpPr>
            <a:spLocks noGrp="1"/>
          </p:cNvSpPr>
          <p:nvPr>
            <p:ph type="sldNum" sz="quarter" idx="10"/>
          </p:nvPr>
        </p:nvSpPr>
        <p:spPr/>
        <p:txBody>
          <a:bodyPr/>
          <a:lstStyle/>
          <a:p>
            <a:fld id="{A6C1EE95-82D2-B541-A208-5B5B2E0ED751}" type="slidenum">
              <a:rPr lang="en-US" smtClean="0"/>
              <a:t>28</a:t>
            </a:fld>
            <a:endParaRPr lang="en-US"/>
          </a:p>
        </p:txBody>
      </p:sp>
    </p:spTree>
    <p:extLst>
      <p:ext uri="{BB962C8B-B14F-4D97-AF65-F5344CB8AC3E}">
        <p14:creationId xmlns:p14="http://schemas.microsoft.com/office/powerpoint/2010/main" val="2284751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file://localhost/Users/bwi/Desktop/StopSign.png" TargetMode="External"/><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056358" y="1960649"/>
            <a:ext cx="3276487" cy="1221837"/>
          </a:xfrm>
          <a:prstGeom prst="rect">
            <a:avLst/>
          </a:prstGeom>
          <a:ln>
            <a:noFill/>
          </a:ln>
        </p:spPr>
        <p:txBody>
          <a:bodyPr vert="horz" lIns="0" tIns="0" rIns="0" bIns="0" anchor="b" anchorCtr="0"/>
          <a:lstStyle>
            <a:lvl1pPr algn="l">
              <a:defRPr sz="2200" b="0" baseline="0">
                <a:solidFill>
                  <a:schemeClr val="accent1"/>
                </a:solidFill>
              </a:defRPr>
            </a:lvl1pPr>
          </a:lstStyle>
          <a:p>
            <a:r>
              <a:rPr lang="en-US" dirty="0"/>
              <a:t>Click to edit Master title style. Please keep to max of three lines.</a:t>
            </a:r>
          </a:p>
        </p:txBody>
      </p:sp>
      <p:sp>
        <p:nvSpPr>
          <p:cNvPr id="18" name="Text Placeholder 9"/>
          <p:cNvSpPr>
            <a:spLocks noGrp="1"/>
          </p:cNvSpPr>
          <p:nvPr>
            <p:ph type="body" sz="quarter" idx="12" hasCustomPrompt="1"/>
          </p:nvPr>
        </p:nvSpPr>
        <p:spPr>
          <a:xfrm>
            <a:off x="5044448" y="3449719"/>
            <a:ext cx="1869386" cy="791050"/>
          </a:xfrm>
          <a:prstGeom prst="rect">
            <a:avLst/>
          </a:prstGeom>
        </p:spPr>
        <p:txBody>
          <a:bodyPr vert="horz" lIns="0" tIns="0" rIns="0" bIns="0" anchor="t" anchorCtr="0"/>
          <a:lstStyle>
            <a:lvl1pPr marL="0" indent="0">
              <a:buNone/>
              <a:defRPr sz="11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Speaker 1 Name, Title</a:t>
            </a:r>
          </a:p>
          <a:p>
            <a:pPr lvl="0"/>
            <a:r>
              <a:rPr lang="en-US" dirty="0"/>
              <a:t>Speaker 2 Name, Title</a:t>
            </a:r>
          </a:p>
          <a:p>
            <a:pPr lvl="0"/>
            <a:r>
              <a:rPr lang="en-US" dirty="0"/>
              <a:t>Date</a:t>
            </a:r>
          </a:p>
        </p:txBody>
      </p:sp>
      <p:cxnSp>
        <p:nvCxnSpPr>
          <p:cNvPr id="8" name="Straight Connector 7"/>
          <p:cNvCxnSpPr/>
          <p:nvPr userDrawn="1"/>
        </p:nvCxnSpPr>
        <p:spPr>
          <a:xfrm>
            <a:off x="5054069" y="3314991"/>
            <a:ext cx="3579055"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54069" y="1322835"/>
            <a:ext cx="2292197" cy="682544"/>
          </a:xfrm>
          <a:prstGeom prst="rect">
            <a:avLst/>
          </a:prstGeom>
        </p:spPr>
      </p:pic>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862"/>
            <a:ext cx="4832014" cy="5142638"/>
          </a:xfrm>
          <a:prstGeom prst="rect">
            <a:avLst/>
          </a:prstGeom>
        </p:spPr>
      </p:pic>
      <p:pic>
        <p:nvPicPr>
          <p:cNvPr id="7" name="Picture 6"/>
          <p:cNvPicPr>
            <a:picLocks/>
          </p:cNvPicPr>
          <p:nvPr userDrawn="1"/>
        </p:nvPicPr>
        <p:blipFill rotWithShape="1">
          <a:blip r:embed="rId4" cstate="print">
            <a:extLst>
              <a:ext uri="{28A0092B-C50C-407E-A947-70E740481C1C}">
                <a14:useLocalDpi xmlns:a14="http://schemas.microsoft.com/office/drawing/2010/main"/>
              </a:ext>
            </a:extLst>
          </a:blip>
          <a:srcRect b="-1936"/>
          <a:stretch/>
        </p:blipFill>
        <p:spPr>
          <a:xfrm>
            <a:off x="1357174" y="4240769"/>
            <a:ext cx="1100042" cy="1096890"/>
          </a:xfrm>
          <a:prstGeom prst="ellipse">
            <a:avLst/>
          </a:prstGeom>
        </p:spPr>
      </p:pic>
      <p:pic>
        <p:nvPicPr>
          <p:cNvPr id="9" name="Picture 8"/>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2205508" y="3845244"/>
            <a:ext cx="1719072" cy="1721388"/>
          </a:xfrm>
          <a:prstGeom prst="ellipse">
            <a:avLst/>
          </a:prstGeom>
        </p:spPr>
      </p:pic>
      <p:pic>
        <p:nvPicPr>
          <p:cNvPr id="10" name="Picture 9"/>
          <p:cNvPicPr>
            <a:picLocks/>
          </p:cNvPicPr>
          <p:nvPr userDrawn="1"/>
        </p:nvPicPr>
        <p:blipFill rotWithShape="1">
          <a:blip r:embed="rId6" cstate="print">
            <a:extLst>
              <a:ext uri="{28A0092B-C50C-407E-A947-70E740481C1C}">
                <a14:useLocalDpi xmlns:a14="http://schemas.microsoft.com/office/drawing/2010/main"/>
              </a:ext>
            </a:extLst>
          </a:blip>
          <a:srcRect r="-831"/>
          <a:stretch/>
        </p:blipFill>
        <p:spPr>
          <a:xfrm flipH="1">
            <a:off x="313182" y="355774"/>
            <a:ext cx="3108960" cy="3108960"/>
          </a:xfrm>
          <a:prstGeom prst="ellipse">
            <a:avLst/>
          </a:prstGeom>
        </p:spPr>
      </p:pic>
      <p:pic>
        <p:nvPicPr>
          <p:cNvPr id="12" name="Picture 11"/>
          <p:cNvPicPr>
            <a:picLocks/>
          </p:cNvPicPr>
          <p:nvPr userDrawn="1"/>
        </p:nvPicPr>
        <p:blipFill rotWithShape="1">
          <a:blip r:embed="rId7" cstate="screen">
            <a:extLst>
              <a:ext uri="{28A0092B-C50C-407E-A947-70E740481C1C}">
                <a14:useLocalDpi xmlns:a14="http://schemas.microsoft.com/office/drawing/2010/main"/>
              </a:ext>
            </a:extLst>
          </a:blip>
          <a:srcRect/>
          <a:stretch/>
        </p:blipFill>
        <p:spPr>
          <a:xfrm>
            <a:off x="2187336" y="3819645"/>
            <a:ext cx="1737360" cy="1740544"/>
          </a:xfrm>
          <a:prstGeom prst="ellipse">
            <a:avLst/>
          </a:prstGeom>
          <a:ln w="76200">
            <a:solidFill>
              <a:schemeClr val="bg1">
                <a:lumMod val="75000"/>
              </a:schemeClr>
            </a:solidFill>
          </a:ln>
        </p:spPr>
      </p:pic>
    </p:spTree>
    <p:extLst>
      <p:ext uri="{BB962C8B-B14F-4D97-AF65-F5344CB8AC3E}">
        <p14:creationId xmlns:p14="http://schemas.microsoft.com/office/powerpoint/2010/main" val="314444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EXT_A">
    <p:spTree>
      <p:nvGrpSpPr>
        <p:cNvPr id="1" name=""/>
        <p:cNvGrpSpPr/>
        <p:nvPr/>
      </p:nvGrpSpPr>
      <p:grpSpPr>
        <a:xfrm>
          <a:off x="0" y="0"/>
          <a:ext cx="0" cy="0"/>
          <a:chOff x="0" y="0"/>
          <a:chExt cx="0" cy="0"/>
        </a:xfrm>
      </p:grpSpPr>
      <p:pic>
        <p:nvPicPr>
          <p:cNvPr id="14" name="Picture 13"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18"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20"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Tree>
    <p:extLst>
      <p:ext uri="{BB962C8B-B14F-4D97-AF65-F5344CB8AC3E}">
        <p14:creationId xmlns:p14="http://schemas.microsoft.com/office/powerpoint/2010/main" val="69227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_B">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14"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15"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Tree>
    <p:extLst>
      <p:ext uri="{BB962C8B-B14F-4D97-AF65-F5344CB8AC3E}">
        <p14:creationId xmlns:p14="http://schemas.microsoft.com/office/powerpoint/2010/main" val="3997190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_RIGHT">
    <p:spTree>
      <p:nvGrpSpPr>
        <p:cNvPr id="1" name=""/>
        <p:cNvGrpSpPr/>
        <p:nvPr/>
      </p:nvGrpSpPr>
      <p:grpSpPr>
        <a:xfrm>
          <a:off x="0" y="0"/>
          <a:ext cx="0" cy="0"/>
          <a:chOff x="0" y="0"/>
          <a:chExt cx="0" cy="0"/>
        </a:xfrm>
      </p:grpSpPr>
      <p:pic>
        <p:nvPicPr>
          <p:cNvPr id="16" name="Picture 15"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0"/>
            <a:ext cx="1193799" cy="902922"/>
          </a:xfrm>
          <a:prstGeom prst="rect">
            <a:avLst/>
          </a:prstGeom>
        </p:spPr>
      </p:pic>
      <p:sp>
        <p:nvSpPr>
          <p:cNvPr id="4" name="Chart Placeholder 5"/>
          <p:cNvSpPr>
            <a:spLocks noGrp="1"/>
          </p:cNvSpPr>
          <p:nvPr>
            <p:ph type="chart" sz="quarter" idx="10" hasCustomPrompt="1"/>
          </p:nvPr>
        </p:nvSpPr>
        <p:spPr>
          <a:xfrm>
            <a:off x="4086520" y="1245600"/>
            <a:ext cx="4558888" cy="2994978"/>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dirty="0"/>
              <a:t>Insert </a:t>
            </a:r>
            <a:r>
              <a:rPr lang="en-US" dirty="0" err="1"/>
              <a:t>Qlik</a:t>
            </a:r>
            <a:r>
              <a:rPr lang="en-US" dirty="0"/>
              <a:t> Industry Image</a:t>
            </a:r>
          </a:p>
          <a:p>
            <a:endParaRPr lang="en-US" dirty="0"/>
          </a:p>
        </p:txBody>
      </p:sp>
      <p:sp>
        <p:nvSpPr>
          <p:cNvPr id="18" name="TextBox 1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19" name="Text Placeholder 4"/>
          <p:cNvSpPr>
            <a:spLocks noGrp="1"/>
          </p:cNvSpPr>
          <p:nvPr>
            <p:ph type="body" sz="quarter" idx="14" hasCustomPrompt="1"/>
          </p:nvPr>
        </p:nvSpPr>
        <p:spPr>
          <a:xfrm>
            <a:off x="763199" y="1245600"/>
            <a:ext cx="3110401" cy="222480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12" name="Text Placeholder 15"/>
          <p:cNvSpPr>
            <a:spLocks noGrp="1"/>
          </p:cNvSpPr>
          <p:nvPr>
            <p:ph type="body" sz="quarter" idx="17" hasCustomPrompt="1"/>
          </p:nvPr>
        </p:nvSpPr>
        <p:spPr>
          <a:xfrm>
            <a:off x="1570427"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Insert source text here</a:t>
            </a:r>
          </a:p>
        </p:txBody>
      </p:sp>
    </p:spTree>
    <p:extLst>
      <p:ext uri="{BB962C8B-B14F-4D97-AF65-F5344CB8AC3E}">
        <p14:creationId xmlns:p14="http://schemas.microsoft.com/office/powerpoint/2010/main" val="785616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_TEXT BOTTOM">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1226476"/>
            <a:ext cx="7882211" cy="1788567"/>
          </a:xfrm>
          <a:prstGeom prst="rect">
            <a:avLst/>
          </a:prstGeom>
        </p:spPr>
        <p:txBody>
          <a:bodyPr vert="horz" anchor="ctr" anchorCtr="0"/>
          <a:lstStyle>
            <a:lvl1pPr marL="0" indent="0" algn="ctr">
              <a:buNone/>
              <a:defRPr sz="1200" i="1">
                <a:solidFill>
                  <a:schemeClr val="tx2"/>
                </a:solidFill>
              </a:defRPr>
            </a:lvl1pPr>
          </a:lstStyle>
          <a:p>
            <a:r>
              <a:rPr lang="en-US" dirty="0"/>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16" name="Text Placeholder 4"/>
          <p:cNvSpPr>
            <a:spLocks noGrp="1"/>
          </p:cNvSpPr>
          <p:nvPr>
            <p:ph type="body" sz="quarter" idx="14" hasCustomPrompt="1"/>
          </p:nvPr>
        </p:nvSpPr>
        <p:spPr>
          <a:xfrm>
            <a:off x="763199" y="3099077"/>
            <a:ext cx="7882209" cy="122802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a:t>
            </a:r>
          </a:p>
        </p:txBody>
      </p:sp>
    </p:spTree>
    <p:extLst>
      <p:ext uri="{BB962C8B-B14F-4D97-AF65-F5344CB8AC3E}">
        <p14:creationId xmlns:p14="http://schemas.microsoft.com/office/powerpoint/2010/main" val="2818737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145257" y="2142351"/>
            <a:ext cx="4513408" cy="984885"/>
          </a:xfrm>
          <a:prstGeom prst="rect">
            <a:avLst/>
          </a:prstGeom>
        </p:spPr>
        <p:txBody>
          <a:bodyPr wrap="square" lIns="0" tIns="0" rIns="0" bIns="0" anchor="ctr" anchorCtr="0">
            <a:spAutoFit/>
          </a:bodyPr>
          <a:lstStyle>
            <a:lvl1pPr>
              <a:defRPr sz="3200" b="0" baseline="0">
                <a:solidFill>
                  <a:schemeClr val="bg1"/>
                </a:solidFill>
              </a:defRPr>
            </a:lvl1pPr>
          </a:lstStyle>
          <a:p>
            <a:r>
              <a:rPr lang="en-US" dirty="0"/>
              <a:t>Section Break 1. Please keep text to two lines</a:t>
            </a:r>
          </a:p>
        </p:txBody>
      </p:sp>
      <p:pic>
        <p:nvPicPr>
          <p:cNvPr id="8" name="Picture 7" descr="BREAKSLIDE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145257" cy="4896104"/>
          </a:xfrm>
          <a:prstGeom prst="rect">
            <a:avLst/>
          </a:prstGeom>
        </p:spPr>
      </p:pic>
    </p:spTree>
    <p:extLst>
      <p:ext uri="{BB962C8B-B14F-4D97-AF65-F5344CB8AC3E}">
        <p14:creationId xmlns:p14="http://schemas.microsoft.com/office/powerpoint/2010/main" val="1729117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break 1">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034796" y="2817600"/>
            <a:ext cx="4694208" cy="984885"/>
          </a:xfrm>
          <a:prstGeom prst="rect">
            <a:avLst/>
          </a:prstGeom>
        </p:spPr>
        <p:txBody>
          <a:bodyPr wrap="square" lIns="0" tIns="0" rIns="0" bIns="0" anchor="ctr" anchorCtr="0">
            <a:spAutoFit/>
          </a:bodyPr>
          <a:lstStyle>
            <a:lvl1pPr>
              <a:defRPr sz="3200" b="0" baseline="0">
                <a:solidFill>
                  <a:schemeClr val="bg1"/>
                </a:solidFill>
              </a:defRPr>
            </a:lvl1pPr>
          </a:lstStyle>
          <a:p>
            <a:r>
              <a:rPr lang="en-US" dirty="0"/>
              <a:t>Section Break 2. Please keep text to two lines</a:t>
            </a:r>
          </a:p>
        </p:txBody>
      </p:sp>
      <p:pic>
        <p:nvPicPr>
          <p:cNvPr id="7" name="Picture 6" descr="BREAKSLIDE3.png"/>
          <p:cNvPicPr>
            <a:picLocks noChangeAspect="1"/>
          </p:cNvPicPr>
          <p:nvPr userDrawn="1"/>
        </p:nvPicPr>
        <p:blipFill rotWithShape="1">
          <a:blip r:embed="rId2" cstate="screen">
            <a:extLst>
              <a:ext uri="{28A0092B-C50C-407E-A947-70E740481C1C}">
                <a14:useLocalDpi xmlns:a14="http://schemas.microsoft.com/office/drawing/2010/main"/>
              </a:ext>
            </a:extLst>
          </a:blip>
          <a:srcRect l="9132" t="1873" b="625"/>
          <a:stretch/>
        </p:blipFill>
        <p:spPr>
          <a:xfrm>
            <a:off x="0" y="0"/>
            <a:ext cx="4189540" cy="5143500"/>
          </a:xfrm>
          <a:prstGeom prst="rect">
            <a:avLst/>
          </a:prstGeom>
        </p:spPr>
      </p:pic>
    </p:spTree>
    <p:extLst>
      <p:ext uri="{BB962C8B-B14F-4D97-AF65-F5344CB8AC3E}">
        <p14:creationId xmlns:p14="http://schemas.microsoft.com/office/powerpoint/2010/main" val="2269470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417256" y="3155485"/>
            <a:ext cx="4431322" cy="984885"/>
          </a:xfrm>
          <a:prstGeom prst="rect">
            <a:avLst/>
          </a:prstGeom>
        </p:spPr>
        <p:txBody>
          <a:bodyPr wrap="square" lIns="0" tIns="0" rIns="0" bIns="0" anchor="ctr" anchorCtr="0">
            <a:spAutoFit/>
          </a:bodyPr>
          <a:lstStyle>
            <a:lvl1pPr>
              <a:defRPr sz="3200" b="0" baseline="0">
                <a:solidFill>
                  <a:schemeClr val="bg1"/>
                </a:solidFill>
              </a:defRPr>
            </a:lvl1pPr>
          </a:lstStyle>
          <a:p>
            <a:r>
              <a:rPr lang="en-US" dirty="0"/>
              <a:t>Section Break 3. Please keep text to two lines</a:t>
            </a:r>
          </a:p>
        </p:txBody>
      </p:sp>
      <p:pic>
        <p:nvPicPr>
          <p:cNvPr id="10" name="Picture 9" descr="PPT_circleSlide_B1.png"/>
          <p:cNvPicPr>
            <a:picLocks noChangeAspect="1"/>
          </p:cNvPicPr>
          <p:nvPr userDrawn="1"/>
        </p:nvPicPr>
        <p:blipFill rotWithShape="1">
          <a:blip r:embed="rId2" cstate="print">
            <a:extLst>
              <a:ext uri="{28A0092B-C50C-407E-A947-70E740481C1C}">
                <a14:useLocalDpi xmlns:a14="http://schemas.microsoft.com/office/drawing/2010/main"/>
              </a:ext>
            </a:extLst>
          </a:blip>
          <a:srcRect r="-2397"/>
          <a:stretch/>
        </p:blipFill>
        <p:spPr>
          <a:xfrm>
            <a:off x="0" y="-1"/>
            <a:ext cx="4699191" cy="5143501"/>
          </a:xfrm>
          <a:prstGeom prst="rect">
            <a:avLst/>
          </a:prstGeom>
        </p:spPr>
      </p:pic>
    </p:spTree>
    <p:extLst>
      <p:ext uri="{BB962C8B-B14F-4D97-AF65-F5344CB8AC3E}">
        <p14:creationId xmlns:p14="http://schemas.microsoft.com/office/powerpoint/2010/main" val="2174804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_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1343"/>
          </a:xfrm>
          <a:prstGeom prst="rect">
            <a:avLst/>
          </a:prstGeom>
        </p:spPr>
      </p:pic>
      <p:sp>
        <p:nvSpPr>
          <p:cNvPr id="12" name="Title 1"/>
          <p:cNvSpPr>
            <a:spLocks noGrp="1"/>
          </p:cNvSpPr>
          <p:nvPr>
            <p:ph type="title" hasCustomPrompt="1"/>
          </p:nvPr>
        </p:nvSpPr>
        <p:spPr>
          <a:xfrm>
            <a:off x="5142761" y="1700187"/>
            <a:ext cx="3746596" cy="1740968"/>
          </a:xfrm>
          <a:prstGeom prst="rect">
            <a:avLst/>
          </a:prstGeom>
        </p:spPr>
        <p:txBody>
          <a:bodyPr vert="horz" anchor="ctr"/>
          <a:lstStyle>
            <a:lvl1pPr algn="l">
              <a:defRPr sz="5000" b="0">
                <a:solidFill>
                  <a:schemeClr val="accent1"/>
                </a:solidFill>
              </a:defRPr>
            </a:lvl1pPr>
          </a:lstStyle>
          <a:p>
            <a:r>
              <a:rPr lang="en-US" dirty="0"/>
              <a:t>End slide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62518" y="1108781"/>
            <a:ext cx="2145280" cy="638796"/>
          </a:xfrm>
          <a:prstGeom prst="rect">
            <a:avLst/>
          </a:prstGeom>
        </p:spPr>
      </p:pic>
    </p:spTree>
    <p:extLst>
      <p:ext uri="{BB962C8B-B14F-4D97-AF65-F5344CB8AC3E}">
        <p14:creationId xmlns:p14="http://schemas.microsoft.com/office/powerpoint/2010/main" val="506212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8253" y="1258957"/>
            <a:ext cx="1975104" cy="637300"/>
          </a:xfrm>
          <a:prstGeom prst="rect">
            <a:avLst/>
          </a:prstGeom>
        </p:spPr>
      </p:pic>
      <p:sp>
        <p:nvSpPr>
          <p:cNvPr id="15" name="Title 1"/>
          <p:cNvSpPr>
            <a:spLocks noGrp="1"/>
          </p:cNvSpPr>
          <p:nvPr>
            <p:ph type="ctrTitle" hasCustomPrompt="1"/>
          </p:nvPr>
        </p:nvSpPr>
        <p:spPr>
          <a:xfrm>
            <a:off x="4412045" y="1971260"/>
            <a:ext cx="4481696" cy="615553"/>
          </a:xfrm>
          <a:prstGeom prst="rect">
            <a:avLst/>
          </a:prstGeom>
        </p:spPr>
        <p:txBody>
          <a:bodyPr wrap="square" lIns="0" tIns="0" rIns="0" bIns="0" anchor="b" anchorCtr="0">
            <a:spAutoFit/>
          </a:bodyPr>
          <a:lstStyle>
            <a:lvl1pPr algn="l">
              <a:lnSpc>
                <a:spcPct val="100000"/>
              </a:lnSpc>
              <a:defRPr sz="2000" b="1" baseline="0">
                <a:solidFill>
                  <a:schemeClr val="tx1"/>
                </a:solidFill>
              </a:defRPr>
            </a:lvl1pPr>
          </a:lstStyle>
          <a:p>
            <a:r>
              <a:rPr lang="en-US"/>
              <a:t>Presentation Title Here</a:t>
            </a:r>
            <a:br>
              <a:rPr lang="en-US"/>
            </a:br>
            <a:r>
              <a:rPr lang="en-US"/>
              <a:t>and Here</a:t>
            </a:r>
          </a:p>
        </p:txBody>
      </p:sp>
      <p:sp>
        <p:nvSpPr>
          <p:cNvPr id="16" name="Text Placeholder 14"/>
          <p:cNvSpPr>
            <a:spLocks noGrp="1"/>
          </p:cNvSpPr>
          <p:nvPr>
            <p:ph type="body" sz="quarter" idx="10" hasCustomPrompt="1"/>
          </p:nvPr>
        </p:nvSpPr>
        <p:spPr>
          <a:xfrm>
            <a:off x="4412045" y="2661816"/>
            <a:ext cx="4481696" cy="246221"/>
          </a:xfrm>
          <a:prstGeom prst="rect">
            <a:avLst/>
          </a:prstGeom>
        </p:spPr>
        <p:txBody>
          <a:bodyPr wrap="square" lIns="0" tIns="0" rIns="0" bIns="0">
            <a:spAutoFit/>
          </a:bodyPr>
          <a:lstStyle>
            <a:lvl1pPr marL="0" indent="0">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Presentation Subhead</a:t>
            </a:r>
          </a:p>
        </p:txBody>
      </p:sp>
      <p:sp>
        <p:nvSpPr>
          <p:cNvPr id="17" name="Text Placeholder 18"/>
          <p:cNvSpPr>
            <a:spLocks noGrp="1"/>
          </p:cNvSpPr>
          <p:nvPr>
            <p:ph type="body" sz="quarter" idx="11" hasCustomPrompt="1"/>
          </p:nvPr>
        </p:nvSpPr>
        <p:spPr>
          <a:xfrm>
            <a:off x="4412045" y="3504572"/>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Name of Presenter</a:t>
            </a:r>
          </a:p>
        </p:txBody>
      </p:sp>
      <p:sp>
        <p:nvSpPr>
          <p:cNvPr id="19" name="Text Placeholder 18"/>
          <p:cNvSpPr>
            <a:spLocks noGrp="1"/>
          </p:cNvSpPr>
          <p:nvPr>
            <p:ph type="body" sz="quarter" idx="12" hasCustomPrompt="1"/>
          </p:nvPr>
        </p:nvSpPr>
        <p:spPr>
          <a:xfrm>
            <a:off x="4412045" y="3775184"/>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00 Month, 2016</a:t>
            </a:r>
          </a:p>
        </p:txBody>
      </p:sp>
    </p:spTree>
    <p:extLst>
      <p:ext uri="{BB962C8B-B14F-4D97-AF65-F5344CB8AC3E}">
        <p14:creationId xmlns:p14="http://schemas.microsoft.com/office/powerpoint/2010/main" val="89248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5" name="Content Placeholder 2"/>
          <p:cNvSpPr txBox="1">
            <a:spLocks/>
          </p:cNvSpPr>
          <p:nvPr userDrawn="1"/>
        </p:nvSpPr>
        <p:spPr>
          <a:xfrm>
            <a:off x="848693" y="1648691"/>
            <a:ext cx="7871025" cy="303608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850" dirty="0"/>
              <a:t>This presentation includes certain statements, estimates, targets and projections that reflect Qlik’s management’s assumptions concerning anticipated future performance of Qlik. Such statements, estimates, targets and projections are based on significant assumptions and subjective judgments concerning anticipated results, which are inherently subject to risks, variability and contingencies, many of which are beyond the control of Qlik, </a:t>
            </a:r>
            <a:r>
              <a:rPr lang="en-US" sz="850" dirty="0" err="1"/>
              <a:t>Thoma</a:t>
            </a:r>
            <a:r>
              <a:rPr lang="en-US" sz="850" dirty="0"/>
              <a:t> Bravo and any of Qlik’s current or future direct or indirect owners. These assumptions and judgments may or may not prove to be correct and there can be no assurance that any projected results are attainable or will be realized. Qlik, </a:t>
            </a:r>
            <a:r>
              <a:rPr lang="en-US" sz="850" dirty="0" err="1"/>
              <a:t>Thoma</a:t>
            </a:r>
            <a:r>
              <a:rPr lang="en-US" sz="850" dirty="0"/>
              <a:t> Bravo, and each of their respective representatives and affiliates expressly disclaim any and all liability with respect to information contained in or omitted from this presentation. None of Qlik or </a:t>
            </a:r>
            <a:r>
              <a:rPr lang="en-US" sz="850" dirty="0" err="1"/>
              <a:t>Thoma</a:t>
            </a:r>
            <a:r>
              <a:rPr lang="en-US" sz="850" dirty="0"/>
              <a:t> Bravo, nor their respective representatives or affiliates, make any representations and/or warranties, whether express or implied, with respect to this presentation, the information contained herein or omitted </a:t>
            </a:r>
            <a:r>
              <a:rPr lang="en-US" sz="850" dirty="0" err="1"/>
              <a:t>herefrom</a:t>
            </a:r>
            <a:r>
              <a:rPr lang="en-US" sz="850" dirty="0"/>
              <a:t>. Qlik undertakes no intention or obligation to update or revise any statements made in this presentation, whether as a result of new information, future events or otherwise, and such statements should not be relied upon as representing Qlik's views as of any date subsequent to the date of this presentation. Further, this presentation is intended to outline Qlik’s general product direction and should not be relied on in making a purchase decision, as the development,</a:t>
            </a:r>
          </a:p>
          <a:p>
            <a:pPr marL="0" indent="0">
              <a:buFont typeface="Arial"/>
              <a:buNone/>
            </a:pPr>
            <a:r>
              <a:rPr lang="en-US" sz="850" dirty="0"/>
              <a:t>release, and timing of any features or functionality described for our products remains at our sole discretion. </a:t>
            </a:r>
          </a:p>
          <a:p>
            <a:pPr marL="0" indent="0">
              <a:buFont typeface="Arial"/>
              <a:buNone/>
            </a:pPr>
            <a:endParaRPr lang="en-US" sz="850" dirty="0"/>
          </a:p>
          <a:p>
            <a:pPr marL="0" indent="0">
              <a:buFont typeface="Arial"/>
              <a:buNone/>
            </a:pPr>
            <a:endParaRPr lang="en-US" sz="850" dirty="0"/>
          </a:p>
          <a:p>
            <a:pPr marL="0" indent="0">
              <a:buFont typeface="Arial"/>
              <a:buNone/>
            </a:pPr>
            <a:r>
              <a:rPr lang="en-US" sz="850" dirty="0"/>
              <a:t>© 2018 QlikTech International AB. All rights reserved. Qlik®, Qlik Sense®, </a:t>
            </a:r>
            <a:r>
              <a:rPr lang="en-US" sz="850" dirty="0" err="1"/>
              <a:t>QlikView</a:t>
            </a:r>
            <a:r>
              <a:rPr lang="en-US" sz="850" dirty="0"/>
              <a:t>®, QlikTech®, Qlik Cloud®, Qlik </a:t>
            </a:r>
            <a:r>
              <a:rPr lang="en-US" sz="850" dirty="0" err="1"/>
              <a:t>DataMarket</a:t>
            </a:r>
            <a:r>
              <a:rPr lang="en-US" sz="850" dirty="0"/>
              <a:t>®, Qlik Analytics Platform®, Qlik </a:t>
            </a:r>
            <a:r>
              <a:rPr lang="en-US" sz="850" dirty="0" err="1"/>
              <a:t>NPrinting</a:t>
            </a:r>
            <a:r>
              <a:rPr lang="en-US" sz="850" dirty="0"/>
              <a:t>®, Qlik Connectors®, Qlik </a:t>
            </a:r>
            <a:r>
              <a:rPr lang="en-US" sz="850" dirty="0" err="1"/>
              <a:t>GeoAnalytics</a:t>
            </a:r>
            <a:r>
              <a:rPr lang="en-US" sz="850" dirty="0"/>
              <a:t>®, Associative Difference™ and the QlikTech logos are trademarks of QlikTech International AB which have been registered in multiple countries. Other marks and logos mentioned herein are trademarks or registered trademarks of their respective owners.</a:t>
            </a:r>
          </a:p>
        </p:txBody>
      </p:sp>
      <p:sp>
        <p:nvSpPr>
          <p:cNvPr id="2" name="Rectangle 1"/>
          <p:cNvSpPr/>
          <p:nvPr userDrawn="1"/>
        </p:nvSpPr>
        <p:spPr>
          <a:xfrm>
            <a:off x="2" y="232739"/>
            <a:ext cx="9143998" cy="523220"/>
          </a:xfrm>
          <a:prstGeom prst="rect">
            <a:avLst/>
          </a:prstGeom>
        </p:spPr>
        <p:txBody>
          <a:bodyPr wrap="square">
            <a:spAutoFit/>
          </a:bodyPr>
          <a:lstStyle/>
          <a:p>
            <a:pPr algn="ctr"/>
            <a:r>
              <a:rPr lang="en-US" sz="2800" dirty="0"/>
              <a:t>Legal Disclaimer</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7228" y="4673780"/>
            <a:ext cx="1150179" cy="342487"/>
          </a:xfrm>
          <a:prstGeom prst="rect">
            <a:avLst/>
          </a:prstGeom>
        </p:spPr>
      </p:pic>
    </p:spTree>
    <p:extLst>
      <p:ext uri="{BB962C8B-B14F-4D97-AF65-F5344CB8AC3E}">
        <p14:creationId xmlns:p14="http://schemas.microsoft.com/office/powerpoint/2010/main" val="226033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Social Media">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F485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r:link="rId3"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324431" y="427233"/>
            <a:ext cx="2525212" cy="2525212"/>
          </a:xfrm>
          <a:prstGeom prst="rect">
            <a:avLst/>
          </a:prstGeom>
        </p:spPr>
      </p:pic>
      <p:sp>
        <p:nvSpPr>
          <p:cNvPr id="8" name="TextBox 7"/>
          <p:cNvSpPr txBox="1"/>
          <p:nvPr userDrawn="1"/>
        </p:nvSpPr>
        <p:spPr>
          <a:xfrm>
            <a:off x="122297" y="3021894"/>
            <a:ext cx="4826000" cy="1938992"/>
          </a:xfrm>
          <a:prstGeom prst="rect">
            <a:avLst/>
          </a:prstGeom>
          <a:noFill/>
        </p:spPr>
        <p:txBody>
          <a:bodyPr wrap="square" rtlCol="0">
            <a:spAutoFit/>
          </a:bodyPr>
          <a:lstStyle/>
          <a:p>
            <a:pPr algn="ctr"/>
            <a:r>
              <a:rPr lang="en-US" sz="4000" b="1" dirty="0">
                <a:solidFill>
                  <a:schemeClr val="bg1"/>
                </a:solidFill>
              </a:rPr>
              <a:t>NO </a:t>
            </a:r>
          </a:p>
          <a:p>
            <a:pPr algn="ctr"/>
            <a:r>
              <a:rPr lang="en-US" sz="4000" b="1" dirty="0">
                <a:solidFill>
                  <a:schemeClr val="bg1"/>
                </a:solidFill>
              </a:rPr>
              <a:t>SOCIAL</a:t>
            </a:r>
            <a:r>
              <a:rPr lang="en-US" sz="4000" b="1" baseline="0" dirty="0">
                <a:solidFill>
                  <a:schemeClr val="bg1"/>
                </a:solidFill>
              </a:rPr>
              <a:t> </a:t>
            </a:r>
          </a:p>
          <a:p>
            <a:pPr algn="ctr"/>
            <a:r>
              <a:rPr lang="en-US" sz="4000" b="1" dirty="0">
                <a:solidFill>
                  <a:schemeClr val="bg1"/>
                </a:solidFill>
              </a:rPr>
              <a:t>MEDIA</a:t>
            </a:r>
          </a:p>
        </p:txBody>
      </p:sp>
      <p:sp>
        <p:nvSpPr>
          <p:cNvPr id="6" name="TextBox 5"/>
          <p:cNvSpPr txBox="1"/>
          <p:nvPr userDrawn="1"/>
        </p:nvSpPr>
        <p:spPr>
          <a:xfrm>
            <a:off x="4826001" y="3082667"/>
            <a:ext cx="3706518" cy="1323439"/>
          </a:xfrm>
          <a:prstGeom prst="rect">
            <a:avLst/>
          </a:prstGeom>
          <a:noFill/>
        </p:spPr>
        <p:txBody>
          <a:bodyPr wrap="square" rtlCol="0">
            <a:spAutoFit/>
          </a:bodyPr>
          <a:lstStyle/>
          <a:p>
            <a:pPr algn="ctr"/>
            <a:r>
              <a:rPr lang="en-US" sz="4000" b="1" dirty="0">
                <a:solidFill>
                  <a:schemeClr val="bg1"/>
                </a:solidFill>
              </a:rPr>
              <a:t>NO </a:t>
            </a:r>
          </a:p>
          <a:p>
            <a:pPr algn="ctr"/>
            <a:r>
              <a:rPr lang="en-US" sz="4000" b="1" dirty="0">
                <a:solidFill>
                  <a:schemeClr val="bg1"/>
                </a:solidFill>
              </a:rPr>
              <a:t>PHOTOS</a:t>
            </a:r>
          </a:p>
        </p:txBody>
      </p:sp>
      <p:pic>
        <p:nvPicPr>
          <p:cNvPr id="9" name="Picture 8"/>
          <p:cNvPicPr>
            <a:picLocks noChangeAspect="1"/>
          </p:cNvPicPr>
          <p:nvPr userDrawn="1"/>
        </p:nvPicPr>
        <p:blipFill>
          <a:blip r:embed="rId4" r:link="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303765" y="427233"/>
            <a:ext cx="2525212" cy="2525212"/>
          </a:xfrm>
          <a:prstGeom prst="rect">
            <a:avLst/>
          </a:prstGeom>
        </p:spPr>
      </p:pic>
    </p:spTree>
    <p:extLst>
      <p:ext uri="{BB962C8B-B14F-4D97-AF65-F5344CB8AC3E}">
        <p14:creationId xmlns:p14="http://schemas.microsoft.com/office/powerpoint/2010/main" val="384262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Tree>
    <p:extLst>
      <p:ext uri="{BB962C8B-B14F-4D97-AF65-F5344CB8AC3E}">
        <p14:creationId xmlns:p14="http://schemas.microsoft.com/office/powerpoint/2010/main" val="303044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Tree>
    <p:extLst>
      <p:ext uri="{BB962C8B-B14F-4D97-AF65-F5344CB8AC3E}">
        <p14:creationId xmlns:p14="http://schemas.microsoft.com/office/powerpoint/2010/main" val="92382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Agenda slide</a:t>
            </a:r>
          </a:p>
        </p:txBody>
      </p:sp>
      <p:sp>
        <p:nvSpPr>
          <p:cNvPr id="10" name="Text Placeholder 4"/>
          <p:cNvSpPr>
            <a:spLocks noGrp="1"/>
          </p:cNvSpPr>
          <p:nvPr>
            <p:ph type="body" sz="quarter" idx="11" hasCustomPrompt="1"/>
          </p:nvPr>
        </p:nvSpPr>
        <p:spPr>
          <a:xfrm>
            <a:off x="763199" y="1245600"/>
            <a:ext cx="7711201" cy="2129814"/>
          </a:xfrm>
          <a:prstGeom prst="rect">
            <a:avLst/>
          </a:prstGeom>
        </p:spPr>
        <p:txBody>
          <a:bodyPr wrap="square" lIns="0" tIns="0" rIns="0" bIns="0">
            <a:spAutoFit/>
          </a:bodyPr>
          <a:lstStyle>
            <a:lvl1pPr marL="182880" indent="-182880">
              <a:lnSpc>
                <a:spcPct val="110000"/>
              </a:lnSpc>
              <a:spcBef>
                <a:spcPts val="1200"/>
              </a:spcBef>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2"/>
            <a:r>
              <a:rPr lang="en-US" dirty="0"/>
              <a:t>Sub bullet #1 style insert your own text here</a:t>
            </a:r>
          </a:p>
          <a:p>
            <a:pPr lvl="3"/>
            <a:r>
              <a:rPr lang="en-US" dirty="0"/>
              <a:t>List bullet #1 style insert your own text here insert your own text here</a:t>
            </a:r>
          </a:p>
          <a:p>
            <a:pPr lvl="0"/>
            <a:r>
              <a:rPr lang="en-US" dirty="0"/>
              <a:t>Title for bulleted list</a:t>
            </a:r>
          </a:p>
          <a:p>
            <a:pPr lvl="2"/>
            <a:r>
              <a:rPr lang="en-US" dirty="0"/>
              <a:t>Sub bullet #1 style insert your own text here</a:t>
            </a:r>
          </a:p>
          <a:p>
            <a:pPr lvl="3"/>
            <a:r>
              <a:rPr lang="en-US" dirty="0"/>
              <a:t>List bullet #1 style insert your own text here insert your own text here</a:t>
            </a:r>
          </a:p>
          <a:p>
            <a:pPr lvl="3"/>
            <a:endParaRPr lang="en-US" dirty="0"/>
          </a:p>
        </p:txBody>
      </p:sp>
    </p:spTree>
    <p:extLst>
      <p:ext uri="{BB962C8B-B14F-4D97-AF65-F5344CB8AC3E}">
        <p14:creationId xmlns:p14="http://schemas.microsoft.com/office/powerpoint/2010/main" val="95981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TEXT_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print">
            <a:extLst>
              <a:ext uri="{28A0092B-C50C-407E-A947-70E740481C1C}">
                <a14:useLocalDpi xmlns:a14="http://schemas.microsoft.com/office/drawing/2010/main"/>
              </a:ext>
            </a:extLst>
          </a:blip>
          <a:srcRect l="-4252" b="-5676"/>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Tree>
    <p:extLst>
      <p:ext uri="{BB962C8B-B14F-4D97-AF65-F5344CB8AC3E}">
        <p14:creationId xmlns:p14="http://schemas.microsoft.com/office/powerpoint/2010/main" val="23489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TEXT_B">
    <p:spTree>
      <p:nvGrpSpPr>
        <p:cNvPr id="1" name=""/>
        <p:cNvGrpSpPr/>
        <p:nvPr/>
      </p:nvGrpSpPr>
      <p:grpSpPr>
        <a:xfrm>
          <a:off x="0" y="0"/>
          <a:ext cx="0" cy="0"/>
          <a:chOff x="0" y="0"/>
          <a:chExt cx="0" cy="0"/>
        </a:xfrm>
      </p:grpSpPr>
      <p:pic>
        <p:nvPicPr>
          <p:cNvPr id="10" name="Picture 9"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8" name="TextBox 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11"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TEXT_C">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dirty="0"/>
              <a:t>Main headline here</a:t>
            </a:r>
          </a:p>
        </p:txBody>
      </p:sp>
      <p:sp>
        <p:nvSpPr>
          <p:cNvPr id="7"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736" r:id="rId2"/>
    <p:sldLayoutId id="2147483737" r:id="rId3"/>
    <p:sldLayoutId id="2147483705" r:id="rId4"/>
    <p:sldLayoutId id="2147483710" r:id="rId5"/>
    <p:sldLayoutId id="2147483660" r:id="rId6"/>
    <p:sldLayoutId id="2147483713" r:id="rId7"/>
    <p:sldLayoutId id="2147483685" r:id="rId8"/>
    <p:sldLayoutId id="2147483686" r:id="rId9"/>
    <p:sldLayoutId id="2147483711" r:id="rId10"/>
    <p:sldLayoutId id="2147483712" r:id="rId11"/>
    <p:sldLayoutId id="2147483681" r:id="rId12"/>
    <p:sldLayoutId id="2147483716" r:id="rId13"/>
    <p:sldLayoutId id="2147483728" r:id="rId14"/>
    <p:sldLayoutId id="2147483732" r:id="rId15"/>
    <p:sldLayoutId id="2147483729" r:id="rId16"/>
    <p:sldLayoutId id="2147483724" r:id="rId17"/>
    <p:sldLayoutId id="2147483738" r:id="rId1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5.tiff"/><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0.tiff"/></Relationships>
</file>

<file path=ppt/slides/_rels/slide1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4.xml"/><Relationship Id="rId4" Type="http://schemas.openxmlformats.org/officeDocument/2006/relationships/image" Target="../media/image46.tiff"/></Relationships>
</file>

<file path=ppt/slides/_rels/slide18.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9.tiff"/></Relationships>
</file>

<file path=ppt/slides/_rels/slide2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4.xml"/><Relationship Id="rId5" Type="http://schemas.openxmlformats.org/officeDocument/2006/relationships/image" Target="../media/image53.tiff"/><Relationship Id="rId4" Type="http://schemas.openxmlformats.org/officeDocument/2006/relationships/image" Target="../media/image52.tiff"/></Relationships>
</file>

<file path=ppt/slides/_rels/slide22.xml.rels><?xml version="1.0" encoding="UTF-8" standalone="yes"?>
<Relationships xmlns="http://schemas.openxmlformats.org/package/2006/relationships"><Relationship Id="rId3" Type="http://schemas.openxmlformats.org/officeDocument/2006/relationships/hyperlink" Target="https://landing.google.com/sre/book/chapters/service-level-objectives.html" TargetMode="External"/><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4.xml"/><Relationship Id="rId4" Type="http://schemas.openxmlformats.org/officeDocument/2006/relationships/image" Target="../media/image60.tiff"/></Relationships>
</file>

<file path=ppt/slides/_rels/slide3.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5.tiff"/><Relationship Id="rId7" Type="http://schemas.openxmlformats.org/officeDocument/2006/relationships/image" Target="../media/image28.tiff"/><Relationship Id="rId2" Type="http://schemas.openxmlformats.org/officeDocument/2006/relationships/image" Target="../media/image24.tiff"/><Relationship Id="rId1" Type="http://schemas.openxmlformats.org/officeDocument/2006/relationships/slideLayout" Target="../slideLayouts/slideLayout4.xml"/><Relationship Id="rId6" Type="http://schemas.openxmlformats.org/officeDocument/2006/relationships/image" Target="../media/image23.tiff"/><Relationship Id="rId5" Type="http://schemas.openxmlformats.org/officeDocument/2006/relationships/image" Target="../media/image27.tiff"/><Relationship Id="rId4" Type="http://schemas.openxmlformats.org/officeDocument/2006/relationships/image" Target="../media/image26.tiff"/></Relationships>
</file>

<file path=ppt/slides/_rels/slide3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4.xml"/><Relationship Id="rId5" Type="http://schemas.openxmlformats.org/officeDocument/2006/relationships/image" Target="../media/image33.tiff"/><Relationship Id="rId4" Type="http://schemas.openxmlformats.org/officeDocument/2006/relationships/image" Target="../media/image32.tiff"/></Relationships>
</file>

<file path=ppt/slides/_rels/slide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4.xml"/><Relationship Id="rId5" Type="http://schemas.openxmlformats.org/officeDocument/2006/relationships/image" Target="../media/image33.tiff"/><Relationship Id="rId4" Type="http://schemas.openxmlformats.org/officeDocument/2006/relationships/image" Target="../media/image32.tiff"/></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2045" y="2279036"/>
            <a:ext cx="3817555" cy="307777"/>
          </a:xfrm>
        </p:spPr>
        <p:txBody>
          <a:bodyPr/>
          <a:lstStyle/>
          <a:p>
            <a:r>
              <a:rPr lang="en-US" dirty="0"/>
              <a:t>Qlik Cloud’s Container Journey</a:t>
            </a:r>
          </a:p>
        </p:txBody>
      </p:sp>
      <p:sp>
        <p:nvSpPr>
          <p:cNvPr id="3" name="Text Placeholder 2"/>
          <p:cNvSpPr>
            <a:spLocks noGrp="1"/>
          </p:cNvSpPr>
          <p:nvPr>
            <p:ph type="body" sz="quarter" idx="10"/>
          </p:nvPr>
        </p:nvSpPr>
        <p:spPr>
          <a:xfrm>
            <a:off x="4412045" y="2661816"/>
            <a:ext cx="4481696" cy="246221"/>
          </a:xfrm>
        </p:spPr>
        <p:txBody>
          <a:bodyPr/>
          <a:lstStyle/>
          <a:p>
            <a:r>
              <a:rPr lang="en-US" dirty="0"/>
              <a:t> </a:t>
            </a:r>
          </a:p>
        </p:txBody>
      </p:sp>
      <p:sp>
        <p:nvSpPr>
          <p:cNvPr id="4" name="Text Placeholder 3"/>
          <p:cNvSpPr>
            <a:spLocks noGrp="1"/>
          </p:cNvSpPr>
          <p:nvPr>
            <p:ph type="body" sz="quarter" idx="11"/>
            <p:extLst/>
          </p:nvPr>
        </p:nvSpPr>
        <p:spPr>
          <a:xfrm>
            <a:off x="4412045" y="3301208"/>
            <a:ext cx="4125204" cy="430887"/>
          </a:xfrm>
        </p:spPr>
        <p:txBody>
          <a:bodyPr wrap="square" lIns="0" tIns="0" rIns="0" bIns="0" anchor="t">
            <a:spAutoFit/>
          </a:bodyPr>
          <a:lstStyle/>
          <a:p>
            <a:r>
              <a:rPr lang="en-US" dirty="0"/>
              <a:t>Jim Reed</a:t>
            </a:r>
            <a:br>
              <a:rPr lang="en-US" dirty="0"/>
            </a:br>
            <a:r>
              <a:rPr lang="en-US" dirty="0"/>
              <a:t>R&amp;D Manager – Scalable Nodes &amp; Elastic Services</a:t>
            </a:r>
          </a:p>
        </p:txBody>
      </p:sp>
      <p:sp>
        <p:nvSpPr>
          <p:cNvPr id="5" name="Text Placeholder 4"/>
          <p:cNvSpPr>
            <a:spLocks noGrp="1"/>
          </p:cNvSpPr>
          <p:nvPr>
            <p:ph type="body" sz="quarter" idx="12"/>
          </p:nvPr>
        </p:nvSpPr>
        <p:spPr>
          <a:xfrm>
            <a:off x="4412045" y="4319165"/>
            <a:ext cx="2534677" cy="215444"/>
          </a:xfrm>
        </p:spPr>
        <p:txBody>
          <a:bodyPr/>
          <a:lstStyle/>
          <a:p>
            <a:r>
              <a:rPr lang="en-US" dirty="0"/>
              <a:t>April 12, 2018</a:t>
            </a:r>
          </a:p>
        </p:txBody>
      </p:sp>
    </p:spTree>
    <p:extLst>
      <p:ext uri="{BB962C8B-B14F-4D97-AF65-F5344CB8AC3E}">
        <p14:creationId xmlns:p14="http://schemas.microsoft.com/office/powerpoint/2010/main" val="286319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Linux QIX Engine</a:t>
            </a:r>
          </a:p>
        </p:txBody>
      </p:sp>
      <p:sp>
        <p:nvSpPr>
          <p:cNvPr id="3" name="TextBox 2">
            <a:extLst>
              <a:ext uri="{FF2B5EF4-FFF2-40B4-BE49-F238E27FC236}">
                <a16:creationId xmlns:a16="http://schemas.microsoft.com/office/drawing/2014/main" id="{0D53DF5D-B196-FB43-B95A-88A7DE33A793}"/>
              </a:ext>
            </a:extLst>
          </p:cNvPr>
          <p:cNvSpPr txBox="1"/>
          <p:nvPr/>
        </p:nvSpPr>
        <p:spPr>
          <a:xfrm>
            <a:off x="274338" y="1569453"/>
            <a:ext cx="470834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QIX Engine was ported to Linux last year.</a:t>
            </a:r>
          </a:p>
          <a:p>
            <a:pPr marL="285750" indent="-285750">
              <a:buFont typeface="Arial" panose="020B0604020202020204" pitchFamily="34" charset="0"/>
              <a:buChar char="•"/>
            </a:pPr>
            <a:r>
              <a:rPr lang="en-US" dirty="0"/>
              <a:t>Also includes a number of improvements for cloud:</a:t>
            </a:r>
          </a:p>
          <a:p>
            <a:pPr marL="742950" lvl="1" indent="-285750">
              <a:buFont typeface="Arial" panose="020B0604020202020204" pitchFamily="34" charset="0"/>
              <a:buChar char="•"/>
            </a:pPr>
            <a:r>
              <a:rPr lang="en-US" dirty="0"/>
              <a:t>Cloud metrics.</a:t>
            </a:r>
          </a:p>
          <a:p>
            <a:pPr marL="742950" lvl="1" indent="-285750">
              <a:buFont typeface="Arial" panose="020B0604020202020204" pitchFamily="34" charset="0"/>
              <a:buChar char="•"/>
            </a:pPr>
            <a:r>
              <a:rPr lang="en-US" dirty="0"/>
              <a:t>Improved container and orchestration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BE89161-53E8-CA47-8460-541FB4816F52}"/>
              </a:ext>
            </a:extLst>
          </p:cNvPr>
          <p:cNvPicPr>
            <a:picLocks noChangeAspect="1"/>
          </p:cNvPicPr>
          <p:nvPr/>
        </p:nvPicPr>
        <p:blipFill>
          <a:blip r:embed="rId2"/>
          <a:stretch>
            <a:fillRect/>
          </a:stretch>
        </p:blipFill>
        <p:spPr>
          <a:xfrm>
            <a:off x="6519628" y="3318824"/>
            <a:ext cx="2595521" cy="1647158"/>
          </a:xfrm>
          <a:prstGeom prst="rect">
            <a:avLst/>
          </a:prstGeom>
        </p:spPr>
      </p:pic>
      <p:pic>
        <p:nvPicPr>
          <p:cNvPr id="5" name="Picture 4">
            <a:extLst>
              <a:ext uri="{FF2B5EF4-FFF2-40B4-BE49-F238E27FC236}">
                <a16:creationId xmlns:a16="http://schemas.microsoft.com/office/drawing/2014/main" id="{EBCFB4E0-9031-BB45-B728-2AEF63E16EFC}"/>
              </a:ext>
            </a:extLst>
          </p:cNvPr>
          <p:cNvPicPr>
            <a:picLocks noChangeAspect="1"/>
          </p:cNvPicPr>
          <p:nvPr/>
        </p:nvPicPr>
        <p:blipFill>
          <a:blip r:embed="rId3"/>
          <a:stretch>
            <a:fillRect/>
          </a:stretch>
        </p:blipFill>
        <p:spPr>
          <a:xfrm>
            <a:off x="6793787" y="2329072"/>
            <a:ext cx="1431769" cy="710773"/>
          </a:xfrm>
          <a:prstGeom prst="rect">
            <a:avLst/>
          </a:prstGeom>
        </p:spPr>
      </p:pic>
      <p:sp>
        <p:nvSpPr>
          <p:cNvPr id="6" name="Rectangle 5">
            <a:extLst>
              <a:ext uri="{FF2B5EF4-FFF2-40B4-BE49-F238E27FC236}">
                <a16:creationId xmlns:a16="http://schemas.microsoft.com/office/drawing/2014/main" id="{EDB92C64-FFAD-4F45-9EFA-099022E3D8CD}"/>
              </a:ext>
            </a:extLst>
          </p:cNvPr>
          <p:cNvSpPr/>
          <p:nvPr/>
        </p:nvSpPr>
        <p:spPr>
          <a:xfrm>
            <a:off x="3915467" y="2979257"/>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sp>
        <p:nvSpPr>
          <p:cNvPr id="7" name="Rectangle 6">
            <a:extLst>
              <a:ext uri="{FF2B5EF4-FFF2-40B4-BE49-F238E27FC236}">
                <a16:creationId xmlns:a16="http://schemas.microsoft.com/office/drawing/2014/main" id="{971B8C3C-9850-7C46-A0E4-09C2BA3CDCF6}"/>
              </a:ext>
            </a:extLst>
          </p:cNvPr>
          <p:cNvSpPr/>
          <p:nvPr/>
        </p:nvSpPr>
        <p:spPr>
          <a:xfrm>
            <a:off x="6646126" y="315514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Linux Engine</a:t>
            </a:r>
          </a:p>
        </p:txBody>
      </p:sp>
      <p:cxnSp>
        <p:nvCxnSpPr>
          <p:cNvPr id="8" name="Straight Arrow Connector 7">
            <a:extLst>
              <a:ext uri="{FF2B5EF4-FFF2-40B4-BE49-F238E27FC236}">
                <a16:creationId xmlns:a16="http://schemas.microsoft.com/office/drawing/2014/main" id="{FDC4DF2F-0623-E949-A19D-F3799F819607}"/>
              </a:ext>
            </a:extLst>
          </p:cNvPr>
          <p:cNvCxnSpPr>
            <a:cxnSpLocks/>
          </p:cNvCxnSpPr>
          <p:nvPr/>
        </p:nvCxnSpPr>
        <p:spPr>
          <a:xfrm>
            <a:off x="5910395" y="3424551"/>
            <a:ext cx="418829"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594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49245-CDF8-6F4D-AADE-985C4B08C83C}"/>
              </a:ext>
            </a:extLst>
          </p:cNvPr>
          <p:cNvPicPr>
            <a:picLocks noChangeAspect="1"/>
          </p:cNvPicPr>
          <p:nvPr/>
        </p:nvPicPr>
        <p:blipFill>
          <a:blip r:embed="rId2"/>
          <a:stretch>
            <a:fillRect/>
          </a:stretch>
        </p:blipFill>
        <p:spPr>
          <a:xfrm>
            <a:off x="1405236" y="3672229"/>
            <a:ext cx="2006930" cy="1273629"/>
          </a:xfrm>
          <a:prstGeom prst="rect">
            <a:avLst/>
          </a:prstGeom>
        </p:spPr>
      </p:pic>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Why we like the Linux engine</a:t>
            </a:r>
          </a:p>
        </p:txBody>
      </p:sp>
      <p:pic>
        <p:nvPicPr>
          <p:cNvPr id="5" name="Picture 4">
            <a:extLst>
              <a:ext uri="{FF2B5EF4-FFF2-40B4-BE49-F238E27FC236}">
                <a16:creationId xmlns:a16="http://schemas.microsoft.com/office/drawing/2014/main" id="{3775F540-05F9-B940-9442-BBDF7FB52A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4631" y="3591357"/>
            <a:ext cx="1263431" cy="627205"/>
          </a:xfrm>
          <a:prstGeom prst="rect">
            <a:avLst/>
          </a:prstGeom>
        </p:spPr>
      </p:pic>
      <p:pic>
        <p:nvPicPr>
          <p:cNvPr id="3" name="Picture 5">
            <a:extLst>
              <a:ext uri="{FF2B5EF4-FFF2-40B4-BE49-F238E27FC236}">
                <a16:creationId xmlns:a16="http://schemas.microsoft.com/office/drawing/2014/main" id="{DEC222D3-8E61-1449-9D83-16CD592A81A8}"/>
              </a:ext>
            </a:extLst>
          </p:cNvPr>
          <p:cNvPicPr>
            <a:picLocks noChangeAspect="1"/>
          </p:cNvPicPr>
          <p:nvPr/>
        </p:nvPicPr>
        <p:blipFill>
          <a:blip r:embed="rId4"/>
          <a:stretch>
            <a:fillRect/>
          </a:stretch>
        </p:blipFill>
        <p:spPr>
          <a:xfrm>
            <a:off x="5272210" y="1229663"/>
            <a:ext cx="3496782" cy="3542446"/>
          </a:xfrm>
          <a:prstGeom prst="rect">
            <a:avLst/>
          </a:prstGeom>
        </p:spPr>
      </p:pic>
      <p:sp>
        <p:nvSpPr>
          <p:cNvPr id="6" name="TextBox 5">
            <a:extLst>
              <a:ext uri="{FF2B5EF4-FFF2-40B4-BE49-F238E27FC236}">
                <a16:creationId xmlns:a16="http://schemas.microsoft.com/office/drawing/2014/main" id="{CC6B8170-7063-404C-8E2F-FAF1EBDEB8A1}"/>
              </a:ext>
            </a:extLst>
          </p:cNvPr>
          <p:cNvSpPr txBox="1"/>
          <p:nvPr/>
        </p:nvSpPr>
        <p:spPr>
          <a:xfrm>
            <a:off x="659659" y="1252539"/>
            <a:ext cx="386840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Linux has much less overhead than windows.</a:t>
            </a:r>
          </a:p>
          <a:p>
            <a:pPr marL="285750" indent="-285750">
              <a:buFont typeface="Arial" panose="020B0604020202020204" pitchFamily="34" charset="0"/>
              <a:buChar char="•"/>
            </a:pPr>
            <a:r>
              <a:rPr lang="en-US" dirty="0"/>
              <a:t>Fast to provision.</a:t>
            </a:r>
          </a:p>
          <a:p>
            <a:pPr marL="285750" indent="-285750">
              <a:buFont typeface="Arial" panose="020B0604020202020204" pitchFamily="34" charset="0"/>
              <a:buChar char="•"/>
            </a:pPr>
            <a:r>
              <a:rPr lang="en-US" dirty="0"/>
              <a:t>More flexible, easy to work with.</a:t>
            </a:r>
          </a:p>
          <a:p>
            <a:pPr marL="285750" indent="-285750">
              <a:buFont typeface="Arial" panose="020B0604020202020204" pitchFamily="34" charset="0"/>
              <a:buChar char="•"/>
            </a:pPr>
            <a:r>
              <a:rPr lang="en-US" dirty="0"/>
              <a:t>Lower cost.</a:t>
            </a:r>
          </a:p>
          <a:p>
            <a:pPr marL="285750" indent="-285750">
              <a:buFont typeface="Arial" panose="020B0604020202020204" pitchFamily="34" charset="0"/>
              <a:buChar char="•"/>
            </a:pPr>
            <a:r>
              <a:rPr lang="en-US" dirty="0"/>
              <a:t>Well suited for commodity (cloud) hardware.</a:t>
            </a:r>
          </a:p>
          <a:p>
            <a:pPr marL="285750" indent="-285750">
              <a:buFont typeface="Arial" panose="020B0604020202020204" pitchFamily="34" charset="0"/>
              <a:buChar char="•"/>
            </a:pPr>
            <a:r>
              <a:rPr lang="en-US" dirty="0"/>
              <a:t>Well suited for containers and orchestration.</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09944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containers</a:t>
            </a:r>
          </a:p>
        </p:txBody>
      </p:sp>
      <p:sp>
        <p:nvSpPr>
          <p:cNvPr id="3" name="TextBox 2">
            <a:extLst>
              <a:ext uri="{FF2B5EF4-FFF2-40B4-BE49-F238E27FC236}">
                <a16:creationId xmlns:a16="http://schemas.microsoft.com/office/drawing/2014/main" id="{87242774-D623-7241-A1E9-BA7D0949B79C}"/>
              </a:ext>
            </a:extLst>
          </p:cNvPr>
          <p:cNvSpPr txBox="1"/>
          <p:nvPr/>
        </p:nvSpPr>
        <p:spPr>
          <a:xfrm>
            <a:off x="391882" y="1487163"/>
            <a:ext cx="34108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Bundling an application with all of it’s dependencies into a single self contained package.</a:t>
            </a:r>
          </a:p>
          <a:p>
            <a:pPr marL="285750" indent="-285750">
              <a:buFont typeface="Arial" panose="020B0604020202020204" pitchFamily="34" charset="0"/>
              <a:buChar char="•"/>
            </a:pPr>
            <a:r>
              <a:rPr lang="en-US" dirty="0"/>
              <a:t>Always runs the same way in any environment.</a:t>
            </a:r>
          </a:p>
          <a:p>
            <a:pPr marL="285750" indent="-285750">
              <a:buFont typeface="Arial" panose="020B0604020202020204" pitchFamily="34" charset="0"/>
              <a:buChar char="•"/>
            </a:pPr>
            <a:r>
              <a:rPr lang="en-US" dirty="0"/>
              <a:t>Very fast to start and stop, efficient use of system resources.</a:t>
            </a:r>
          </a:p>
        </p:txBody>
      </p:sp>
      <p:pic>
        <p:nvPicPr>
          <p:cNvPr id="5" name="Picture 4">
            <a:extLst>
              <a:ext uri="{FF2B5EF4-FFF2-40B4-BE49-F238E27FC236}">
                <a16:creationId xmlns:a16="http://schemas.microsoft.com/office/drawing/2014/main" id="{A7D19CB0-4ADC-454E-88F4-FE15EC56841B}"/>
              </a:ext>
            </a:extLst>
          </p:cNvPr>
          <p:cNvPicPr>
            <a:picLocks noChangeAspect="1"/>
          </p:cNvPicPr>
          <p:nvPr/>
        </p:nvPicPr>
        <p:blipFill>
          <a:blip r:embed="rId3"/>
          <a:stretch>
            <a:fillRect/>
          </a:stretch>
        </p:blipFill>
        <p:spPr>
          <a:xfrm>
            <a:off x="5488330" y="3278881"/>
            <a:ext cx="1908194" cy="1487491"/>
          </a:xfrm>
          <a:prstGeom prst="rect">
            <a:avLst/>
          </a:prstGeom>
        </p:spPr>
      </p:pic>
      <p:pic>
        <p:nvPicPr>
          <p:cNvPr id="10" name="Picture 9">
            <a:extLst>
              <a:ext uri="{FF2B5EF4-FFF2-40B4-BE49-F238E27FC236}">
                <a16:creationId xmlns:a16="http://schemas.microsoft.com/office/drawing/2014/main" id="{C8917CA3-D6C1-EF48-97B0-A6D942486A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53353" y="1588761"/>
            <a:ext cx="4378147" cy="1345651"/>
          </a:xfrm>
          <a:prstGeom prst="rect">
            <a:avLst/>
          </a:prstGeom>
        </p:spPr>
      </p:pic>
    </p:spTree>
    <p:extLst>
      <p:ext uri="{BB962C8B-B14F-4D97-AF65-F5344CB8AC3E}">
        <p14:creationId xmlns:p14="http://schemas.microsoft.com/office/powerpoint/2010/main" val="64655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66DF-87CF-384E-B4C1-2A440A415F2A}"/>
              </a:ext>
            </a:extLst>
          </p:cNvPr>
          <p:cNvSpPr>
            <a:spLocks noGrp="1"/>
          </p:cNvSpPr>
          <p:nvPr>
            <p:ph type="title"/>
          </p:nvPr>
        </p:nvSpPr>
        <p:spPr/>
        <p:txBody>
          <a:bodyPr/>
          <a:lstStyle/>
          <a:p>
            <a:r>
              <a:rPr lang="en-US" dirty="0"/>
              <a:t>Why we like containers</a:t>
            </a:r>
          </a:p>
        </p:txBody>
      </p:sp>
      <p:sp>
        <p:nvSpPr>
          <p:cNvPr id="3" name="TextBox 2">
            <a:extLst>
              <a:ext uri="{FF2B5EF4-FFF2-40B4-BE49-F238E27FC236}">
                <a16:creationId xmlns:a16="http://schemas.microsoft.com/office/drawing/2014/main" id="{2BD3929B-B417-2A47-807F-3C10496BCCB4}"/>
              </a:ext>
            </a:extLst>
          </p:cNvPr>
          <p:cNvSpPr txBox="1"/>
          <p:nvPr/>
        </p:nvSpPr>
        <p:spPr>
          <a:xfrm>
            <a:off x="1248230" y="1219200"/>
            <a:ext cx="550091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Standardize your </a:t>
            </a:r>
            <a:r>
              <a:rPr lang="en-US" dirty="0" err="1"/>
              <a:t>microservice</a:t>
            </a:r>
            <a:r>
              <a:rPr lang="en-US" dirty="0"/>
              <a:t> development environment, can build and test the same way on your laptop as in the cloud.</a:t>
            </a:r>
          </a:p>
          <a:p>
            <a:pPr marL="285750" indent="-285750">
              <a:buFont typeface="Arial" panose="020B0604020202020204" pitchFamily="34" charset="0"/>
              <a:buChar char="•"/>
            </a:pPr>
            <a:r>
              <a:rPr lang="en-US" dirty="0"/>
              <a:t>Easy to connect containers together so that you can abstract dependencies to other services.</a:t>
            </a:r>
          </a:p>
          <a:p>
            <a:pPr marL="285750" indent="-285750">
              <a:buFont typeface="Arial" panose="020B0604020202020204" pitchFamily="34" charset="0"/>
              <a:buChar char="•"/>
            </a:pPr>
            <a:r>
              <a:rPr lang="en-US" dirty="0"/>
              <a:t>Super fast to start/stop containers.</a:t>
            </a:r>
          </a:p>
          <a:p>
            <a:pPr marL="285750" indent="-285750">
              <a:buFont typeface="Arial" panose="020B0604020202020204" pitchFamily="34" charset="0"/>
              <a:buChar char="•"/>
            </a:pPr>
            <a:r>
              <a:rPr lang="en-US" dirty="0"/>
              <a:t>Efficient use of resources.</a:t>
            </a:r>
          </a:p>
          <a:p>
            <a:pPr marL="285750" indent="-285750">
              <a:buFont typeface="Arial" panose="020B0604020202020204" pitchFamily="34" charset="0"/>
              <a:buChar char="•"/>
            </a:pPr>
            <a:r>
              <a:rPr lang="en-US" dirty="0"/>
              <a:t>Portable, easy to move across cloud vendors.</a:t>
            </a:r>
          </a:p>
          <a:p>
            <a:pPr marL="285750" indent="-285750">
              <a:buFont typeface="Arial" panose="020B0604020202020204" pitchFamily="34" charset="0"/>
              <a:buChar char="•"/>
            </a:pPr>
            <a:r>
              <a:rPr lang="en-US" dirty="0"/>
              <a:t>Well suited for cloud, </a:t>
            </a:r>
            <a:r>
              <a:rPr lang="en-US" dirty="0" err="1"/>
              <a:t>microservices</a:t>
            </a:r>
            <a:r>
              <a:rPr lang="en-US" dirty="0"/>
              <a:t> and continuous delivery.</a:t>
            </a:r>
          </a:p>
          <a:p>
            <a:pPr marL="285750" indent="-285750">
              <a:buFont typeface="Arial" panose="020B0604020202020204" pitchFamily="34" charset="0"/>
              <a:buChar char="•"/>
            </a:pPr>
            <a:r>
              <a:rPr lang="en-US" dirty="0"/>
              <a:t>Consistent way for operations to interact with </a:t>
            </a:r>
            <a:r>
              <a:rPr lang="en-US" dirty="0" err="1"/>
              <a:t>microservices</a:t>
            </a:r>
            <a:r>
              <a:rPr lang="en-US" dirty="0"/>
              <a:t>.</a:t>
            </a:r>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BB0373D0-2932-E84D-A38C-8E181C49CBF7}"/>
              </a:ext>
            </a:extLst>
          </p:cNvPr>
          <p:cNvPicPr>
            <a:picLocks noChangeAspect="1"/>
          </p:cNvPicPr>
          <p:nvPr/>
        </p:nvPicPr>
        <p:blipFill>
          <a:blip r:embed="rId2"/>
          <a:stretch>
            <a:fillRect/>
          </a:stretch>
        </p:blipFill>
        <p:spPr>
          <a:xfrm>
            <a:off x="6925244" y="2233853"/>
            <a:ext cx="1908194" cy="1487491"/>
          </a:xfrm>
          <a:prstGeom prst="rect">
            <a:avLst/>
          </a:prstGeom>
        </p:spPr>
      </p:pic>
    </p:spTree>
    <p:extLst>
      <p:ext uri="{BB962C8B-B14F-4D97-AF65-F5344CB8AC3E}">
        <p14:creationId xmlns:p14="http://schemas.microsoft.com/office/powerpoint/2010/main" val="102937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404454" y="25033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6810854" y="18048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909927" y="180001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404454" y="319066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457426" y="18048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949426" y="18048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318854" y="18048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927326" y="25033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64654" y="319066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21854" y="319066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083654" y="25033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06526" y="2503312"/>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668982" y="2497736"/>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191854" y="2497736"/>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8146110" y="2497736"/>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668982" y="319066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191854" y="3190660"/>
            <a:ext cx="381000" cy="354568"/>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125682" y="1473064"/>
            <a:ext cx="4876800" cy="2400300"/>
          </a:xfrm>
          <a:prstGeom prst="roundRect">
            <a:avLst/>
          </a:prstGeom>
          <a:noFill/>
          <a:ln>
            <a:solidFill>
              <a:srgbClr val="96D2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30998" y="4111360"/>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034814" y="4111360"/>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838426" y="4111360"/>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627582" y="4111360"/>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424170" y="4130152"/>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8213326" y="4130152"/>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052986" y="4630096"/>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856598" y="4630096"/>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645754" y="4630096"/>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442342" y="4648888"/>
            <a:ext cx="671344" cy="406400"/>
          </a:xfrm>
          <a:prstGeom prst="rect">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745528" y="1677623"/>
            <a:ext cx="1050288" cy="307777"/>
          </a:xfrm>
          <a:prstGeom prst="rect">
            <a:avLst/>
          </a:prstGeom>
          <a:noFill/>
        </p:spPr>
        <p:txBody>
          <a:bodyPr wrap="none" rtlCol="0">
            <a:spAutoFit/>
          </a:bodyPr>
          <a:lstStyle/>
          <a:p>
            <a:pPr algn="ctr"/>
            <a:r>
              <a:rPr lang="en-US" sz="1400" dirty="0"/>
              <a:t>Containers</a:t>
            </a:r>
          </a:p>
        </p:txBody>
      </p:sp>
      <p:sp>
        <p:nvSpPr>
          <p:cNvPr id="33" name="TextBox 32"/>
          <p:cNvSpPr txBox="1"/>
          <p:nvPr/>
        </p:nvSpPr>
        <p:spPr>
          <a:xfrm>
            <a:off x="5521971" y="1118039"/>
            <a:ext cx="2084225" cy="307777"/>
          </a:xfrm>
          <a:prstGeom prst="rect">
            <a:avLst/>
          </a:prstGeom>
          <a:noFill/>
        </p:spPr>
        <p:txBody>
          <a:bodyPr wrap="none" rtlCol="0">
            <a:spAutoFit/>
          </a:bodyPr>
          <a:lstStyle/>
          <a:p>
            <a:pPr algn="ctr"/>
            <a:r>
              <a:rPr lang="en-US" sz="1400" dirty="0"/>
              <a:t>Container Orchestration</a:t>
            </a:r>
          </a:p>
        </p:txBody>
      </p:sp>
      <p:sp>
        <p:nvSpPr>
          <p:cNvPr id="34" name="TextBox 33"/>
          <p:cNvSpPr txBox="1"/>
          <p:nvPr/>
        </p:nvSpPr>
        <p:spPr>
          <a:xfrm>
            <a:off x="8194647" y="4648888"/>
            <a:ext cx="801823" cy="307777"/>
          </a:xfrm>
          <a:prstGeom prst="rect">
            <a:avLst/>
          </a:prstGeom>
          <a:noFill/>
        </p:spPr>
        <p:txBody>
          <a:bodyPr wrap="none" rtlCol="0">
            <a:spAutoFit/>
          </a:bodyPr>
          <a:lstStyle/>
          <a:p>
            <a:pPr algn="ctr"/>
            <a:r>
              <a:rPr lang="en-US" sz="1400" dirty="0"/>
              <a:t>Servers</a:t>
            </a:r>
          </a:p>
        </p:txBody>
      </p:sp>
      <p:pic>
        <p:nvPicPr>
          <p:cNvPr id="37" name="Picture 3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87017" y="3628274"/>
            <a:ext cx="953270" cy="953270"/>
          </a:xfrm>
          <a:prstGeom prst="rect">
            <a:avLst/>
          </a:prstGeom>
        </p:spPr>
      </p:pic>
      <p:sp>
        <p:nvSpPr>
          <p:cNvPr id="39" name="Title 1"/>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Container orchestration</a:t>
            </a:r>
          </a:p>
        </p:txBody>
      </p:sp>
      <p:sp>
        <p:nvSpPr>
          <p:cNvPr id="38" name="TextBox 37">
            <a:extLst>
              <a:ext uri="{FF2B5EF4-FFF2-40B4-BE49-F238E27FC236}">
                <a16:creationId xmlns:a16="http://schemas.microsoft.com/office/drawing/2014/main" id="{1DAF2372-C627-5F41-9A54-70E959E1DD6C}"/>
              </a:ext>
            </a:extLst>
          </p:cNvPr>
          <p:cNvSpPr txBox="1"/>
          <p:nvPr/>
        </p:nvSpPr>
        <p:spPr>
          <a:xfrm>
            <a:off x="393451" y="1421143"/>
            <a:ext cx="316806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container management system.</a:t>
            </a:r>
          </a:p>
          <a:p>
            <a:pPr marL="285750" indent="-285750">
              <a:buFont typeface="Arial" panose="020B0604020202020204" pitchFamily="34" charset="0"/>
              <a:buChar char="•"/>
            </a:pPr>
            <a:r>
              <a:rPr lang="en-US" dirty="0"/>
              <a:t>Effectively organizes a group of containers across a set of servers. </a:t>
            </a:r>
          </a:p>
          <a:p>
            <a:pPr marL="285750" indent="-285750">
              <a:buFont typeface="Arial" panose="020B0604020202020204" pitchFamily="34" charset="0"/>
              <a:buChar char="•"/>
            </a:pPr>
            <a:r>
              <a:rPr lang="en-US" dirty="0"/>
              <a:t>Makes sure containers stay up, simplifies their management in production.</a:t>
            </a:r>
          </a:p>
          <a:p>
            <a:pPr marL="285750" indent="-285750">
              <a:buFont typeface="Arial" panose="020B0604020202020204" pitchFamily="34" charset="0"/>
              <a:buChar char="•"/>
            </a:pPr>
            <a:endParaRPr lang="en-US" dirty="0"/>
          </a:p>
        </p:txBody>
      </p:sp>
      <p:sp>
        <p:nvSpPr>
          <p:cNvPr id="40" name="TextBox 39">
            <a:extLst>
              <a:ext uri="{FF2B5EF4-FFF2-40B4-BE49-F238E27FC236}">
                <a16:creationId xmlns:a16="http://schemas.microsoft.com/office/drawing/2014/main" id="{056B6A93-FDD2-9946-8E57-4A532C9C5AB4}"/>
              </a:ext>
            </a:extLst>
          </p:cNvPr>
          <p:cNvSpPr txBox="1"/>
          <p:nvPr/>
        </p:nvSpPr>
        <p:spPr>
          <a:xfrm>
            <a:off x="2835385" y="4474764"/>
            <a:ext cx="1364476" cy="369332"/>
          </a:xfrm>
          <a:prstGeom prst="rect">
            <a:avLst/>
          </a:prstGeom>
          <a:noFill/>
        </p:spPr>
        <p:txBody>
          <a:bodyPr wrap="none" rtlCol="0">
            <a:spAutoFit/>
          </a:bodyPr>
          <a:lstStyle/>
          <a:p>
            <a:r>
              <a:rPr lang="en-US" dirty="0"/>
              <a:t>Kubernetes</a:t>
            </a:r>
          </a:p>
        </p:txBody>
      </p:sp>
      <p:pic>
        <p:nvPicPr>
          <p:cNvPr id="41" name="Picture 40">
            <a:extLst>
              <a:ext uri="{FF2B5EF4-FFF2-40B4-BE49-F238E27FC236}">
                <a16:creationId xmlns:a16="http://schemas.microsoft.com/office/drawing/2014/main" id="{36680066-A37B-AC45-9AD7-AD2D78CEC1C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3026" y="4014955"/>
            <a:ext cx="849595" cy="837133"/>
          </a:xfrm>
          <a:prstGeom prst="rect">
            <a:avLst/>
          </a:prstGeom>
        </p:spPr>
      </p:pic>
      <p:sp>
        <p:nvSpPr>
          <p:cNvPr id="42" name="TextBox 41">
            <a:extLst>
              <a:ext uri="{FF2B5EF4-FFF2-40B4-BE49-F238E27FC236}">
                <a16:creationId xmlns:a16="http://schemas.microsoft.com/office/drawing/2014/main" id="{146B6ADC-4741-DC47-9979-13D9CD36A607}"/>
              </a:ext>
            </a:extLst>
          </p:cNvPr>
          <p:cNvSpPr txBox="1"/>
          <p:nvPr/>
        </p:nvSpPr>
        <p:spPr>
          <a:xfrm>
            <a:off x="1394350" y="4774168"/>
            <a:ext cx="1697901" cy="369332"/>
          </a:xfrm>
          <a:prstGeom prst="rect">
            <a:avLst/>
          </a:prstGeom>
          <a:noFill/>
        </p:spPr>
        <p:txBody>
          <a:bodyPr wrap="none" rtlCol="0">
            <a:spAutoFit/>
          </a:bodyPr>
          <a:lstStyle/>
          <a:p>
            <a:r>
              <a:rPr lang="en-US" dirty="0"/>
              <a:t>Docker Swarm</a:t>
            </a:r>
          </a:p>
        </p:txBody>
      </p:sp>
    </p:spTree>
    <p:extLst>
      <p:ext uri="{BB962C8B-B14F-4D97-AF65-F5344CB8AC3E}">
        <p14:creationId xmlns:p14="http://schemas.microsoft.com/office/powerpoint/2010/main" val="19735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66DF-87CF-384E-B4C1-2A440A415F2A}"/>
              </a:ext>
            </a:extLst>
          </p:cNvPr>
          <p:cNvSpPr>
            <a:spLocks noGrp="1"/>
          </p:cNvSpPr>
          <p:nvPr>
            <p:ph type="title"/>
          </p:nvPr>
        </p:nvSpPr>
        <p:spPr/>
        <p:txBody>
          <a:bodyPr/>
          <a:lstStyle/>
          <a:p>
            <a:r>
              <a:rPr lang="en-US" dirty="0"/>
              <a:t>Why we like orchestration</a:t>
            </a:r>
          </a:p>
        </p:txBody>
      </p:sp>
      <p:sp>
        <p:nvSpPr>
          <p:cNvPr id="5" name="TextBox 4">
            <a:extLst>
              <a:ext uri="{FF2B5EF4-FFF2-40B4-BE49-F238E27FC236}">
                <a16:creationId xmlns:a16="http://schemas.microsoft.com/office/drawing/2014/main" id="{ED714A98-5078-7B4A-978E-0389EF8E9656}"/>
              </a:ext>
            </a:extLst>
          </p:cNvPr>
          <p:cNvSpPr txBox="1"/>
          <p:nvPr/>
        </p:nvSpPr>
        <p:spPr>
          <a:xfrm>
            <a:off x="827314" y="1480457"/>
            <a:ext cx="663302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Define your service requirements and let the orchestrator do the work: I want three instances of this container type with this much RAM and CPU </a:t>
            </a:r>
          </a:p>
          <a:p>
            <a:pPr marL="285750" indent="-285750">
              <a:buFont typeface="Arial" panose="020B0604020202020204" pitchFamily="34" charset="0"/>
              <a:buChar char="•"/>
            </a:pPr>
            <a:r>
              <a:rPr lang="en-US" dirty="0"/>
              <a:t>Auto-scaling</a:t>
            </a:r>
          </a:p>
          <a:p>
            <a:pPr marL="285750" indent="-285750">
              <a:buFont typeface="Arial" panose="020B0604020202020204" pitchFamily="34" charset="0"/>
              <a:buChar char="•"/>
            </a:pPr>
            <a:r>
              <a:rPr lang="en-US" dirty="0"/>
              <a:t>Security</a:t>
            </a:r>
          </a:p>
          <a:p>
            <a:pPr marL="285750" indent="-285750">
              <a:buFont typeface="Arial" panose="020B0604020202020204" pitchFamily="34" charset="0"/>
              <a:buChar char="•"/>
            </a:pPr>
            <a:r>
              <a:rPr lang="en-US" dirty="0"/>
              <a:t>Monitoring health checks</a:t>
            </a:r>
          </a:p>
          <a:p>
            <a:pPr marL="285750" indent="-285750">
              <a:buFont typeface="Arial" panose="020B0604020202020204" pitchFamily="34" charset="0"/>
              <a:buChar char="•"/>
            </a:pPr>
            <a:r>
              <a:rPr lang="en-US" dirty="0"/>
              <a:t>Load balancing</a:t>
            </a:r>
          </a:p>
          <a:p>
            <a:pPr marL="285750" indent="-285750">
              <a:buFont typeface="Arial" panose="020B0604020202020204" pitchFamily="34" charset="0"/>
              <a:buChar char="•"/>
            </a:pPr>
            <a:r>
              <a:rPr lang="en-US" dirty="0"/>
              <a:t>Volume management</a:t>
            </a:r>
          </a:p>
          <a:p>
            <a:pPr marL="285750" indent="-285750">
              <a:buFont typeface="Arial" panose="020B0604020202020204" pitchFamily="34" charset="0"/>
              <a:buChar char="•"/>
            </a:pPr>
            <a:r>
              <a:rPr lang="en-US" dirty="0"/>
              <a:t>Rolling updates</a:t>
            </a:r>
          </a:p>
        </p:txBody>
      </p:sp>
    </p:spTree>
    <p:extLst>
      <p:ext uri="{BB962C8B-B14F-4D97-AF65-F5344CB8AC3E}">
        <p14:creationId xmlns:p14="http://schemas.microsoft.com/office/powerpoint/2010/main" val="268034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8579" y="1541922"/>
            <a:ext cx="3889031" cy="2916774"/>
          </a:xfrm>
          <a:prstGeom prst="rect">
            <a:avLst/>
          </a:prstGeom>
        </p:spPr>
      </p:pic>
      <p:sp>
        <p:nvSpPr>
          <p:cNvPr id="4" name="TextBox 3"/>
          <p:cNvSpPr txBox="1"/>
          <p:nvPr/>
        </p:nvSpPr>
        <p:spPr>
          <a:xfrm>
            <a:off x="-3113" y="287778"/>
            <a:ext cx="9144000" cy="707886"/>
          </a:xfrm>
          <a:prstGeom prst="rect">
            <a:avLst/>
          </a:prstGeom>
          <a:noFill/>
        </p:spPr>
        <p:txBody>
          <a:bodyPr wrap="square" rtlCol="0">
            <a:spAutoFit/>
          </a:bodyPr>
          <a:lstStyle/>
          <a:p>
            <a:pPr algn="ctr"/>
            <a:r>
              <a:rPr lang="en-US" sz="2000" dirty="0"/>
              <a:t>How We Use Orchestration Today:</a:t>
            </a:r>
          </a:p>
          <a:p>
            <a:pPr algn="ctr"/>
            <a:r>
              <a:rPr lang="en-US" sz="2000" dirty="0"/>
              <a:t>Linux Engine for Viewing Apps</a:t>
            </a:r>
          </a:p>
        </p:txBody>
      </p:sp>
      <p:sp>
        <p:nvSpPr>
          <p:cNvPr id="43" name="Rectangle 42">
            <a:extLst>
              <a:ext uri="{FF2B5EF4-FFF2-40B4-BE49-F238E27FC236}">
                <a16:creationId xmlns:a16="http://schemas.microsoft.com/office/drawing/2014/main" id="{D31B4F6B-F8DF-C543-8097-994AFCDD4F22}"/>
              </a:ext>
            </a:extLst>
          </p:cNvPr>
          <p:cNvSpPr/>
          <p:nvPr/>
        </p:nvSpPr>
        <p:spPr>
          <a:xfrm>
            <a:off x="7017505" y="1244736"/>
            <a:ext cx="1706890" cy="881965"/>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44" name="Rectangle 43">
            <a:extLst>
              <a:ext uri="{FF2B5EF4-FFF2-40B4-BE49-F238E27FC236}">
                <a16:creationId xmlns:a16="http://schemas.microsoft.com/office/drawing/2014/main" id="{41D5369C-7CE2-554A-9035-14150C83A504}"/>
              </a:ext>
            </a:extLst>
          </p:cNvPr>
          <p:cNvSpPr/>
          <p:nvPr/>
        </p:nvSpPr>
        <p:spPr>
          <a:xfrm>
            <a:off x="7170057" y="1357770"/>
            <a:ext cx="1608332" cy="861559"/>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Cloud “App” </a:t>
            </a:r>
            <a:r>
              <a:rPr lang="en-GB" sz="1400" dirty="0" err="1"/>
              <a:t>Microservices</a:t>
            </a:r>
            <a:endParaRPr lang="en-GB" sz="1400" dirty="0"/>
          </a:p>
        </p:txBody>
      </p:sp>
      <p:sp>
        <p:nvSpPr>
          <p:cNvPr id="45" name="Rectangle 44">
            <a:extLst>
              <a:ext uri="{FF2B5EF4-FFF2-40B4-BE49-F238E27FC236}">
                <a16:creationId xmlns:a16="http://schemas.microsoft.com/office/drawing/2014/main" id="{33E0C8EA-BD01-3E42-991C-16172633781B}"/>
              </a:ext>
            </a:extLst>
          </p:cNvPr>
          <p:cNvSpPr/>
          <p:nvPr/>
        </p:nvSpPr>
        <p:spPr>
          <a:xfrm>
            <a:off x="7504605" y="3074595"/>
            <a:ext cx="1282458" cy="661979"/>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boxes</a:t>
            </a:r>
          </a:p>
        </p:txBody>
      </p:sp>
      <p:sp>
        <p:nvSpPr>
          <p:cNvPr id="46" name="Rectangle 45">
            <a:extLst>
              <a:ext uri="{FF2B5EF4-FFF2-40B4-BE49-F238E27FC236}">
                <a16:creationId xmlns:a16="http://schemas.microsoft.com/office/drawing/2014/main" id="{448FA060-A654-6841-994B-4B974CBD0071}"/>
              </a:ext>
            </a:extLst>
          </p:cNvPr>
          <p:cNvSpPr/>
          <p:nvPr/>
        </p:nvSpPr>
        <p:spPr>
          <a:xfrm>
            <a:off x="7599853" y="3187629"/>
            <a:ext cx="1339610" cy="628775"/>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 boxes</a:t>
            </a:r>
          </a:p>
        </p:txBody>
      </p:sp>
      <p:sp>
        <p:nvSpPr>
          <p:cNvPr id="47" name="Rectangle 46">
            <a:extLst>
              <a:ext uri="{FF2B5EF4-FFF2-40B4-BE49-F238E27FC236}">
                <a16:creationId xmlns:a16="http://schemas.microsoft.com/office/drawing/2014/main" id="{7090B9FB-B30B-D84B-858C-86FE558455B3}"/>
              </a:ext>
            </a:extLst>
          </p:cNvPr>
          <p:cNvSpPr/>
          <p:nvPr/>
        </p:nvSpPr>
        <p:spPr>
          <a:xfrm>
            <a:off x="7707085" y="3260199"/>
            <a:ext cx="1384777" cy="781175"/>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cxnSp>
        <p:nvCxnSpPr>
          <p:cNvPr id="49" name="Straight Arrow Connector 48">
            <a:extLst>
              <a:ext uri="{FF2B5EF4-FFF2-40B4-BE49-F238E27FC236}">
                <a16:creationId xmlns:a16="http://schemas.microsoft.com/office/drawing/2014/main" id="{FCE05DFE-C430-7E41-8C74-C85401A31324}"/>
              </a:ext>
            </a:extLst>
          </p:cNvPr>
          <p:cNvCxnSpPr>
            <a:cxnSpLocks/>
          </p:cNvCxnSpPr>
          <p:nvPr/>
        </p:nvCxnSpPr>
        <p:spPr>
          <a:xfrm>
            <a:off x="8271587" y="2471046"/>
            <a:ext cx="174275" cy="416169"/>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97BCC12-AD47-4E4E-B192-87BAAA8D896D}"/>
              </a:ext>
            </a:extLst>
          </p:cNvPr>
          <p:cNvCxnSpPr>
            <a:cxnSpLocks/>
          </p:cNvCxnSpPr>
          <p:nvPr/>
        </p:nvCxnSpPr>
        <p:spPr>
          <a:xfrm flipH="1">
            <a:off x="7230467" y="2459779"/>
            <a:ext cx="300669" cy="40514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B75BFE44-BB96-D24F-A5EF-EF656AC4B7D2}"/>
              </a:ext>
            </a:extLst>
          </p:cNvPr>
          <p:cNvSpPr/>
          <p:nvPr/>
        </p:nvSpPr>
        <p:spPr>
          <a:xfrm>
            <a:off x="5358061" y="317132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3" name="Rectangle 52">
            <a:extLst>
              <a:ext uri="{FF2B5EF4-FFF2-40B4-BE49-F238E27FC236}">
                <a16:creationId xmlns:a16="http://schemas.microsoft.com/office/drawing/2014/main" id="{C967F49F-31CD-5D4A-B122-997B71F5033F}"/>
              </a:ext>
            </a:extLst>
          </p:cNvPr>
          <p:cNvSpPr/>
          <p:nvPr/>
        </p:nvSpPr>
        <p:spPr>
          <a:xfrm>
            <a:off x="6363420" y="317132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4" name="Rectangle 53">
            <a:extLst>
              <a:ext uri="{FF2B5EF4-FFF2-40B4-BE49-F238E27FC236}">
                <a16:creationId xmlns:a16="http://schemas.microsoft.com/office/drawing/2014/main" id="{B94ACD32-5440-E14F-9B91-B62C9FD59246}"/>
              </a:ext>
            </a:extLst>
          </p:cNvPr>
          <p:cNvSpPr/>
          <p:nvPr/>
        </p:nvSpPr>
        <p:spPr>
          <a:xfrm>
            <a:off x="5358061" y="379364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5" name="Rectangle 54">
            <a:extLst>
              <a:ext uri="{FF2B5EF4-FFF2-40B4-BE49-F238E27FC236}">
                <a16:creationId xmlns:a16="http://schemas.microsoft.com/office/drawing/2014/main" id="{C8029ACA-D7B8-0E4E-8FED-E43ABECF3A00}"/>
              </a:ext>
            </a:extLst>
          </p:cNvPr>
          <p:cNvSpPr/>
          <p:nvPr/>
        </p:nvSpPr>
        <p:spPr>
          <a:xfrm>
            <a:off x="6363420" y="379364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6" name="Rectangle 55">
            <a:extLst>
              <a:ext uri="{FF2B5EF4-FFF2-40B4-BE49-F238E27FC236}">
                <a16:creationId xmlns:a16="http://schemas.microsoft.com/office/drawing/2014/main" id="{9B72C577-6D90-2048-A675-77695AAE256C}"/>
              </a:ext>
            </a:extLst>
          </p:cNvPr>
          <p:cNvSpPr/>
          <p:nvPr/>
        </p:nvSpPr>
        <p:spPr>
          <a:xfrm>
            <a:off x="5453309" y="329755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57" name="Rectangle 56">
            <a:extLst>
              <a:ext uri="{FF2B5EF4-FFF2-40B4-BE49-F238E27FC236}">
                <a16:creationId xmlns:a16="http://schemas.microsoft.com/office/drawing/2014/main" id="{0E240679-EB3C-2942-AF07-69DAE33F3E84}"/>
              </a:ext>
            </a:extLst>
          </p:cNvPr>
          <p:cNvSpPr/>
          <p:nvPr/>
        </p:nvSpPr>
        <p:spPr>
          <a:xfrm>
            <a:off x="6458668" y="329755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58" name="Rectangle 57">
            <a:extLst>
              <a:ext uri="{FF2B5EF4-FFF2-40B4-BE49-F238E27FC236}">
                <a16:creationId xmlns:a16="http://schemas.microsoft.com/office/drawing/2014/main" id="{C3DC1731-D59D-CC46-9566-B2E4588ACE48}"/>
              </a:ext>
            </a:extLst>
          </p:cNvPr>
          <p:cNvSpPr/>
          <p:nvPr/>
        </p:nvSpPr>
        <p:spPr>
          <a:xfrm>
            <a:off x="5453309" y="391987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59" name="Rectangle 58">
            <a:extLst>
              <a:ext uri="{FF2B5EF4-FFF2-40B4-BE49-F238E27FC236}">
                <a16:creationId xmlns:a16="http://schemas.microsoft.com/office/drawing/2014/main" id="{A52EE41E-74D0-6C4E-A659-6EC3CBEF1AB5}"/>
              </a:ext>
            </a:extLst>
          </p:cNvPr>
          <p:cNvSpPr/>
          <p:nvPr/>
        </p:nvSpPr>
        <p:spPr>
          <a:xfrm>
            <a:off x="6458668" y="391987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60" name="Rounded Rectangle 59">
            <a:extLst>
              <a:ext uri="{FF2B5EF4-FFF2-40B4-BE49-F238E27FC236}">
                <a16:creationId xmlns:a16="http://schemas.microsoft.com/office/drawing/2014/main" id="{70EE8947-83B4-2944-89CE-8F4478E50B74}"/>
              </a:ext>
            </a:extLst>
          </p:cNvPr>
          <p:cNvSpPr/>
          <p:nvPr/>
        </p:nvSpPr>
        <p:spPr>
          <a:xfrm>
            <a:off x="5138058" y="2992303"/>
            <a:ext cx="2233424" cy="1637757"/>
          </a:xfrm>
          <a:prstGeom prst="roundRect">
            <a:avLst/>
          </a:prstGeom>
          <a:noFill/>
          <a:ln w="349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948E2D45-1F97-DB43-9862-0D1E79AD0D89}"/>
              </a:ext>
            </a:extLst>
          </p:cNvPr>
          <p:cNvCxnSpPr/>
          <p:nvPr/>
        </p:nvCxnSpPr>
        <p:spPr>
          <a:xfrm flipH="1" flipV="1">
            <a:off x="4441371" y="3502016"/>
            <a:ext cx="566058" cy="20812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419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351" y="2050343"/>
            <a:ext cx="4208049" cy="523220"/>
          </a:xfrm>
          <a:prstGeom prst="rect">
            <a:avLst/>
          </a:prstGeom>
          <a:noFill/>
        </p:spPr>
        <p:txBody>
          <a:bodyPr wrap="square" rtlCol="0">
            <a:spAutoFit/>
          </a:bodyPr>
          <a:lstStyle/>
          <a:p>
            <a:r>
              <a:rPr lang="en-US" sz="1400" b="1" i="1" dirty="0"/>
              <a:t>“Getting it working is only 25% of the work”</a:t>
            </a:r>
            <a:endParaRPr lang="is-IS" sz="1400" dirty="0"/>
          </a:p>
          <a:p>
            <a:endParaRPr lang="is-IS" sz="1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36257" y="3238095"/>
            <a:ext cx="2198965" cy="173948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67954" y="2825547"/>
            <a:ext cx="2261044" cy="154919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4124" y="1758243"/>
            <a:ext cx="3049411" cy="1656096"/>
          </a:xfrm>
          <a:prstGeom prst="rect">
            <a:avLst/>
          </a:prstGeom>
        </p:spPr>
      </p:pic>
      <p:sp>
        <p:nvSpPr>
          <p:cNvPr id="10" name="Title 1">
            <a:extLst>
              <a:ext uri="{FF2B5EF4-FFF2-40B4-BE49-F238E27FC236}">
                <a16:creationId xmlns:a16="http://schemas.microsoft.com/office/drawing/2014/main" id="{AAAAC79C-917D-A047-932F-9932DF560027}"/>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Production Hardening</a:t>
            </a:r>
          </a:p>
        </p:txBody>
      </p:sp>
    </p:spTree>
    <p:extLst>
      <p:ext uri="{BB962C8B-B14F-4D97-AF65-F5344CB8AC3E}">
        <p14:creationId xmlns:p14="http://schemas.microsoft.com/office/powerpoint/2010/main" val="3344523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148" y="1204366"/>
            <a:ext cx="2565400" cy="215444"/>
          </a:xfrm>
        </p:spPr>
        <p:txBody>
          <a:bodyPr/>
          <a:lstStyle/>
          <a:p>
            <a:r>
              <a:rPr lang="en-US" sz="1400" b="1" dirty="0"/>
              <a:t>Our Cloud Safety Net</a:t>
            </a:r>
          </a:p>
        </p:txBody>
      </p:sp>
      <p:sp>
        <p:nvSpPr>
          <p:cNvPr id="2" name="TextBox 1"/>
          <p:cNvSpPr txBox="1"/>
          <p:nvPr/>
        </p:nvSpPr>
        <p:spPr>
          <a:xfrm>
            <a:off x="895416" y="1833475"/>
            <a:ext cx="1319592" cy="307777"/>
          </a:xfrm>
          <a:prstGeom prst="rect">
            <a:avLst/>
          </a:prstGeom>
          <a:noFill/>
        </p:spPr>
        <p:txBody>
          <a:bodyPr wrap="none" rtlCol="0">
            <a:spAutoFit/>
          </a:bodyPr>
          <a:lstStyle/>
          <a:p>
            <a:r>
              <a:rPr lang="en-US" sz="1400" dirty="0"/>
              <a:t>Health-checks</a:t>
            </a:r>
          </a:p>
        </p:txBody>
      </p:sp>
      <p:sp>
        <p:nvSpPr>
          <p:cNvPr id="10" name="TextBox 9"/>
          <p:cNvSpPr txBox="1"/>
          <p:nvPr/>
        </p:nvSpPr>
        <p:spPr>
          <a:xfrm>
            <a:off x="3592396" y="1382569"/>
            <a:ext cx="1745991" cy="307777"/>
          </a:xfrm>
          <a:prstGeom prst="rect">
            <a:avLst/>
          </a:prstGeom>
          <a:noFill/>
        </p:spPr>
        <p:txBody>
          <a:bodyPr wrap="none" rtlCol="0">
            <a:spAutoFit/>
          </a:bodyPr>
          <a:lstStyle/>
          <a:p>
            <a:r>
              <a:rPr lang="en-US" sz="1400"/>
              <a:t>Metrics dashboards</a:t>
            </a:r>
            <a:endParaRPr lang="en-US" sz="1400" dirty="0"/>
          </a:p>
        </p:txBody>
      </p:sp>
      <p:sp>
        <p:nvSpPr>
          <p:cNvPr id="16" name="TextBox 15"/>
          <p:cNvSpPr txBox="1"/>
          <p:nvPr/>
        </p:nvSpPr>
        <p:spPr>
          <a:xfrm>
            <a:off x="6180495" y="1353138"/>
            <a:ext cx="1786066" cy="307777"/>
          </a:xfrm>
          <a:prstGeom prst="rect">
            <a:avLst/>
          </a:prstGeom>
          <a:noFill/>
        </p:spPr>
        <p:txBody>
          <a:bodyPr wrap="none" rtlCol="0">
            <a:spAutoFit/>
          </a:bodyPr>
          <a:lstStyle/>
          <a:p>
            <a:r>
              <a:rPr lang="en-US" sz="1400" dirty="0"/>
              <a:t>Performance testing</a:t>
            </a:r>
          </a:p>
        </p:txBody>
      </p:sp>
      <p:sp>
        <p:nvSpPr>
          <p:cNvPr id="17" name="TextBox 16"/>
          <p:cNvSpPr txBox="1"/>
          <p:nvPr/>
        </p:nvSpPr>
        <p:spPr>
          <a:xfrm>
            <a:off x="603671" y="3392514"/>
            <a:ext cx="1409360" cy="307777"/>
          </a:xfrm>
          <a:prstGeom prst="rect">
            <a:avLst/>
          </a:prstGeom>
          <a:noFill/>
        </p:spPr>
        <p:txBody>
          <a:bodyPr wrap="none" rtlCol="0">
            <a:spAutoFit/>
          </a:bodyPr>
          <a:lstStyle/>
          <a:p>
            <a:r>
              <a:rPr lang="en-US" sz="1400" dirty="0"/>
              <a:t>Security testing</a:t>
            </a:r>
          </a:p>
        </p:txBody>
      </p:sp>
      <p:sp>
        <p:nvSpPr>
          <p:cNvPr id="18" name="TextBox 17"/>
          <p:cNvSpPr txBox="1"/>
          <p:nvPr/>
        </p:nvSpPr>
        <p:spPr>
          <a:xfrm>
            <a:off x="235780" y="4062628"/>
            <a:ext cx="1757212" cy="307777"/>
          </a:xfrm>
          <a:prstGeom prst="rect">
            <a:avLst/>
          </a:prstGeom>
          <a:noFill/>
        </p:spPr>
        <p:txBody>
          <a:bodyPr wrap="none" rtlCol="0">
            <a:spAutoFit/>
          </a:bodyPr>
          <a:lstStyle/>
          <a:p>
            <a:r>
              <a:rPr lang="en-US" sz="1400" dirty="0"/>
              <a:t>Continuous delivery</a:t>
            </a:r>
          </a:p>
        </p:txBody>
      </p:sp>
      <p:sp>
        <p:nvSpPr>
          <p:cNvPr id="19" name="TextBox 18"/>
          <p:cNvSpPr txBox="1"/>
          <p:nvPr/>
        </p:nvSpPr>
        <p:spPr>
          <a:xfrm>
            <a:off x="1018799" y="4406610"/>
            <a:ext cx="1806905" cy="307777"/>
          </a:xfrm>
          <a:prstGeom prst="rect">
            <a:avLst/>
          </a:prstGeom>
          <a:noFill/>
        </p:spPr>
        <p:txBody>
          <a:bodyPr wrap="none" rtlCol="0">
            <a:spAutoFit/>
          </a:bodyPr>
          <a:lstStyle/>
          <a:p>
            <a:r>
              <a:rPr lang="en-US" sz="1400" dirty="0"/>
              <a:t>Deployment pipeline</a:t>
            </a:r>
          </a:p>
        </p:txBody>
      </p:sp>
      <p:sp>
        <p:nvSpPr>
          <p:cNvPr id="20" name="TextBox 19"/>
          <p:cNvSpPr txBox="1"/>
          <p:nvPr/>
        </p:nvSpPr>
        <p:spPr>
          <a:xfrm>
            <a:off x="1950115" y="2455747"/>
            <a:ext cx="643125" cy="307777"/>
          </a:xfrm>
          <a:prstGeom prst="rect">
            <a:avLst/>
          </a:prstGeom>
          <a:noFill/>
        </p:spPr>
        <p:txBody>
          <a:bodyPr wrap="none" rtlCol="0">
            <a:spAutoFit/>
          </a:bodyPr>
          <a:lstStyle/>
          <a:p>
            <a:r>
              <a:rPr lang="en-US" sz="1400"/>
              <a:t>Alerts</a:t>
            </a:r>
          </a:p>
        </p:txBody>
      </p:sp>
      <p:sp>
        <p:nvSpPr>
          <p:cNvPr id="21" name="TextBox 20"/>
          <p:cNvSpPr txBox="1"/>
          <p:nvPr/>
        </p:nvSpPr>
        <p:spPr>
          <a:xfrm>
            <a:off x="3928954" y="4270181"/>
            <a:ext cx="821059" cy="307777"/>
          </a:xfrm>
          <a:prstGeom prst="rect">
            <a:avLst/>
          </a:prstGeom>
          <a:noFill/>
        </p:spPr>
        <p:txBody>
          <a:bodyPr wrap="none" rtlCol="0">
            <a:spAutoFit/>
          </a:bodyPr>
          <a:lstStyle/>
          <a:p>
            <a:r>
              <a:rPr lang="en-US" sz="1400" dirty="0"/>
              <a:t>Logging</a:t>
            </a:r>
          </a:p>
        </p:txBody>
      </p:sp>
      <p:sp>
        <p:nvSpPr>
          <p:cNvPr id="22" name="TextBox 21"/>
          <p:cNvSpPr txBox="1"/>
          <p:nvPr/>
        </p:nvSpPr>
        <p:spPr>
          <a:xfrm>
            <a:off x="5940938" y="2399115"/>
            <a:ext cx="1019831" cy="307777"/>
          </a:xfrm>
          <a:prstGeom prst="rect">
            <a:avLst/>
          </a:prstGeom>
          <a:noFill/>
        </p:spPr>
        <p:txBody>
          <a:bodyPr wrap="none" rtlCol="0">
            <a:spAutoFit/>
          </a:bodyPr>
          <a:lstStyle/>
          <a:p>
            <a:r>
              <a:rPr lang="en-US" sz="1400" dirty="0"/>
              <a:t>Monitoring</a:t>
            </a:r>
          </a:p>
        </p:txBody>
      </p:sp>
      <p:sp>
        <p:nvSpPr>
          <p:cNvPr id="23" name="TextBox 22"/>
          <p:cNvSpPr txBox="1"/>
          <p:nvPr/>
        </p:nvSpPr>
        <p:spPr>
          <a:xfrm>
            <a:off x="7448181" y="2814932"/>
            <a:ext cx="1080745" cy="307777"/>
          </a:xfrm>
          <a:prstGeom prst="rect">
            <a:avLst/>
          </a:prstGeom>
          <a:noFill/>
        </p:spPr>
        <p:txBody>
          <a:bodyPr wrap="none" rtlCol="0">
            <a:spAutoFit/>
          </a:bodyPr>
          <a:lstStyle/>
          <a:p>
            <a:r>
              <a:rPr lang="en-US" sz="1400" dirty="0"/>
              <a:t>Unit testing</a:t>
            </a:r>
          </a:p>
        </p:txBody>
      </p:sp>
      <p:sp>
        <p:nvSpPr>
          <p:cNvPr id="24" name="TextBox 23"/>
          <p:cNvSpPr txBox="1"/>
          <p:nvPr/>
        </p:nvSpPr>
        <p:spPr>
          <a:xfrm>
            <a:off x="6854988" y="3327719"/>
            <a:ext cx="1359668" cy="307777"/>
          </a:xfrm>
          <a:prstGeom prst="rect">
            <a:avLst/>
          </a:prstGeom>
          <a:noFill/>
        </p:spPr>
        <p:txBody>
          <a:bodyPr wrap="none" rtlCol="0">
            <a:spAutoFit/>
          </a:bodyPr>
          <a:lstStyle/>
          <a:p>
            <a:r>
              <a:rPr lang="en-US" sz="1400" dirty="0"/>
              <a:t>System testing</a:t>
            </a:r>
          </a:p>
        </p:txBody>
      </p:sp>
      <p:sp>
        <p:nvSpPr>
          <p:cNvPr id="25" name="TextBox 24"/>
          <p:cNvSpPr txBox="1"/>
          <p:nvPr/>
        </p:nvSpPr>
        <p:spPr>
          <a:xfrm>
            <a:off x="7305162" y="3839540"/>
            <a:ext cx="1269899" cy="307777"/>
          </a:xfrm>
          <a:prstGeom prst="rect">
            <a:avLst/>
          </a:prstGeom>
          <a:noFill/>
        </p:spPr>
        <p:txBody>
          <a:bodyPr wrap="none" rtlCol="0">
            <a:spAutoFit/>
          </a:bodyPr>
          <a:lstStyle/>
          <a:p>
            <a:r>
              <a:rPr lang="en-US" sz="1400" dirty="0"/>
              <a:t>Code reviews</a:t>
            </a:r>
          </a:p>
        </p:txBody>
      </p:sp>
      <p:sp>
        <p:nvSpPr>
          <p:cNvPr id="26" name="TextBox 25"/>
          <p:cNvSpPr txBox="1"/>
          <p:nvPr/>
        </p:nvSpPr>
        <p:spPr>
          <a:xfrm>
            <a:off x="6684286" y="4286662"/>
            <a:ext cx="1606530" cy="307777"/>
          </a:xfrm>
          <a:prstGeom prst="rect">
            <a:avLst/>
          </a:prstGeom>
          <a:noFill/>
        </p:spPr>
        <p:txBody>
          <a:bodyPr wrap="none" rtlCol="0">
            <a:spAutoFit/>
          </a:bodyPr>
          <a:lstStyle/>
          <a:p>
            <a:r>
              <a:rPr lang="en-US" sz="1400" dirty="0"/>
              <a:t>Integration testing</a:t>
            </a:r>
          </a:p>
        </p:txBody>
      </p:sp>
      <p:pic>
        <p:nvPicPr>
          <p:cNvPr id="28" name="Picture 2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70548" y="1883916"/>
            <a:ext cx="2683251" cy="2201018"/>
          </a:xfrm>
          <a:prstGeom prst="rect">
            <a:avLst/>
          </a:prstGeom>
        </p:spPr>
      </p:pic>
      <p:sp>
        <p:nvSpPr>
          <p:cNvPr id="29" name="Title 1">
            <a:extLst>
              <a:ext uri="{FF2B5EF4-FFF2-40B4-BE49-F238E27FC236}">
                <a16:creationId xmlns:a16="http://schemas.microsoft.com/office/drawing/2014/main" id="{C9E83856-D9E9-4B43-874A-368DB0F7730B}"/>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Cloud Safety Net</a:t>
            </a:r>
          </a:p>
        </p:txBody>
      </p:sp>
    </p:spTree>
    <p:extLst>
      <p:ext uri="{BB962C8B-B14F-4D97-AF65-F5344CB8AC3E}">
        <p14:creationId xmlns:p14="http://schemas.microsoft.com/office/powerpoint/2010/main" val="12076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t="14438"/>
          <a:stretch/>
        </p:blipFill>
        <p:spPr>
          <a:xfrm>
            <a:off x="4386967" y="1619680"/>
            <a:ext cx="3722050" cy="2519213"/>
          </a:xfrm>
          <a:prstGeom prst="rect">
            <a:avLst/>
          </a:prstGeom>
        </p:spPr>
      </p:pic>
      <p:sp>
        <p:nvSpPr>
          <p:cNvPr id="7" name="TextBox 6"/>
          <p:cNvSpPr txBox="1"/>
          <p:nvPr/>
        </p:nvSpPr>
        <p:spPr>
          <a:xfrm>
            <a:off x="938613" y="1619680"/>
            <a:ext cx="2464987" cy="954107"/>
          </a:xfrm>
          <a:prstGeom prst="rect">
            <a:avLst/>
          </a:prstGeom>
          <a:noFill/>
        </p:spPr>
        <p:txBody>
          <a:bodyPr wrap="square" rtlCol="0">
            <a:spAutoFit/>
          </a:bodyPr>
          <a:lstStyle/>
          <a:p>
            <a:endParaRPr lang="en-US" sz="1400" dirty="0"/>
          </a:p>
          <a:p>
            <a:r>
              <a:rPr lang="en-US" sz="1400" dirty="0"/>
              <a:t>A great start is to capture information about traffic and errors.  </a:t>
            </a:r>
          </a:p>
        </p:txBody>
      </p:sp>
      <p:sp>
        <p:nvSpPr>
          <p:cNvPr id="8" name="Title 1">
            <a:extLst>
              <a:ext uri="{FF2B5EF4-FFF2-40B4-BE49-F238E27FC236}">
                <a16:creationId xmlns:a16="http://schemas.microsoft.com/office/drawing/2014/main" id="{402AF7C4-4498-444B-9A70-E2BC0B728745}"/>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Logging &amp; Monitoring</a:t>
            </a:r>
          </a:p>
        </p:txBody>
      </p:sp>
    </p:spTree>
    <p:extLst>
      <p:ext uri="{BB962C8B-B14F-4D97-AF65-F5344CB8AC3E}">
        <p14:creationId xmlns:p14="http://schemas.microsoft.com/office/powerpoint/2010/main" val="384351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TextBox 3">
            <a:extLst>
              <a:ext uri="{FF2B5EF4-FFF2-40B4-BE49-F238E27FC236}">
                <a16:creationId xmlns:a16="http://schemas.microsoft.com/office/drawing/2014/main" id="{A1B4BDBE-9A94-4C47-9370-A062467825DC}"/>
              </a:ext>
            </a:extLst>
          </p:cNvPr>
          <p:cNvSpPr txBox="1"/>
          <p:nvPr/>
        </p:nvSpPr>
        <p:spPr>
          <a:xfrm>
            <a:off x="467754" y="1720803"/>
            <a:ext cx="504309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Qlik Sense Cloud’s Container Journey</a:t>
            </a:r>
          </a:p>
          <a:p>
            <a:pPr marL="285750" indent="-285750">
              <a:buFont typeface="Arial" panose="020B0604020202020204" pitchFamily="34" charset="0"/>
              <a:buChar char="•"/>
            </a:pPr>
            <a:r>
              <a:rPr lang="en-US" dirty="0"/>
              <a:t>Our Starting Point</a:t>
            </a:r>
          </a:p>
          <a:p>
            <a:pPr marL="285750" indent="-285750">
              <a:buFont typeface="Arial" panose="020B0604020202020204" pitchFamily="34" charset="0"/>
              <a:buChar char="•"/>
            </a:pPr>
            <a:r>
              <a:rPr lang="en-US" dirty="0"/>
              <a:t>Where we are today</a:t>
            </a:r>
          </a:p>
          <a:p>
            <a:pPr marL="285750" indent="-285750">
              <a:buFont typeface="Arial" panose="020B0604020202020204" pitchFamily="34" charset="0"/>
              <a:buChar char="•"/>
            </a:pPr>
            <a:r>
              <a:rPr lang="en-US" dirty="0"/>
              <a:t>What we learned</a:t>
            </a:r>
          </a:p>
          <a:p>
            <a:pPr marL="285750" indent="-285750">
              <a:buFont typeface="Arial" panose="020B0604020202020204" pitchFamily="34" charset="0"/>
              <a:buChar char="•"/>
            </a:pPr>
            <a:r>
              <a:rPr lang="en-US" dirty="0"/>
              <a:t>Future</a:t>
            </a:r>
          </a:p>
        </p:txBody>
      </p:sp>
      <p:pic>
        <p:nvPicPr>
          <p:cNvPr id="5" name="Picture 4">
            <a:extLst>
              <a:ext uri="{FF2B5EF4-FFF2-40B4-BE49-F238E27FC236}">
                <a16:creationId xmlns:a16="http://schemas.microsoft.com/office/drawing/2014/main" id="{6AFF45DA-87B4-EF43-9E5C-94CDFE858F6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0847" y="1664590"/>
            <a:ext cx="2759704" cy="1386728"/>
          </a:xfrm>
          <a:prstGeom prst="rect">
            <a:avLst/>
          </a:prstGeom>
          <a:ln>
            <a:solidFill>
              <a:srgbClr val="002060"/>
            </a:solidFill>
          </a:ln>
        </p:spPr>
      </p:pic>
      <p:pic>
        <p:nvPicPr>
          <p:cNvPr id="6" name="Picture 5">
            <a:extLst>
              <a:ext uri="{FF2B5EF4-FFF2-40B4-BE49-F238E27FC236}">
                <a16:creationId xmlns:a16="http://schemas.microsoft.com/office/drawing/2014/main" id="{AA0DCEEF-20EF-5942-A169-2254FC04A354}"/>
              </a:ext>
            </a:extLst>
          </p:cNvPr>
          <p:cNvPicPr>
            <a:picLocks noChangeAspect="1"/>
          </p:cNvPicPr>
          <p:nvPr/>
        </p:nvPicPr>
        <p:blipFill>
          <a:blip r:embed="rId3"/>
          <a:stretch>
            <a:fillRect/>
          </a:stretch>
        </p:blipFill>
        <p:spPr>
          <a:xfrm>
            <a:off x="6661737" y="3198131"/>
            <a:ext cx="1608814" cy="755358"/>
          </a:xfrm>
          <a:prstGeom prst="rect">
            <a:avLst/>
          </a:prstGeom>
        </p:spPr>
      </p:pic>
    </p:spTree>
    <p:extLst>
      <p:ext uri="{BB962C8B-B14F-4D97-AF65-F5344CB8AC3E}">
        <p14:creationId xmlns:p14="http://schemas.microsoft.com/office/powerpoint/2010/main" val="34187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980" y="1291064"/>
            <a:ext cx="5422977" cy="2945150"/>
          </a:xfrm>
          <a:prstGeom prst="rect">
            <a:avLst/>
          </a:prstGeom>
        </p:spPr>
      </p:pic>
      <p:sp>
        <p:nvSpPr>
          <p:cNvPr id="2" name="TextBox 1"/>
          <p:cNvSpPr txBox="1"/>
          <p:nvPr/>
        </p:nvSpPr>
        <p:spPr>
          <a:xfrm>
            <a:off x="5955317" y="1173612"/>
            <a:ext cx="3065509" cy="1169551"/>
          </a:xfrm>
          <a:prstGeom prst="rect">
            <a:avLst/>
          </a:prstGeom>
          <a:noFill/>
        </p:spPr>
        <p:txBody>
          <a:bodyPr wrap="square" rtlCol="0">
            <a:spAutoFit/>
          </a:bodyPr>
          <a:lstStyle/>
          <a:p>
            <a:r>
              <a:rPr lang="en-US" sz="1400" b="1"/>
              <a:t>Resource Consumption Dashboard </a:t>
            </a:r>
            <a:r>
              <a:rPr lang="en-US" sz="1400" dirty="0"/>
              <a:t>during performance tests.  These tests were executed before and after stability bug fixes.</a:t>
            </a:r>
          </a:p>
          <a:p>
            <a:endParaRPr lang="en-US" sz="1400" dirty="0"/>
          </a:p>
        </p:txBody>
      </p:sp>
      <p:pic>
        <p:nvPicPr>
          <p:cNvPr id="5" name="Picture 4"/>
          <p:cNvPicPr>
            <a:picLocks noChangeAspect="1"/>
          </p:cNvPicPr>
          <p:nvPr/>
        </p:nvPicPr>
        <p:blipFill>
          <a:blip r:embed="rId4"/>
          <a:stretch>
            <a:fillRect/>
          </a:stretch>
        </p:blipFill>
        <p:spPr>
          <a:xfrm>
            <a:off x="5685802" y="3190068"/>
            <a:ext cx="3458198" cy="1751267"/>
          </a:xfrm>
          <a:prstGeom prst="rect">
            <a:avLst/>
          </a:prstGeom>
        </p:spPr>
      </p:pic>
      <p:cxnSp>
        <p:nvCxnSpPr>
          <p:cNvPr id="6" name="Straight Arrow Connector 5"/>
          <p:cNvCxnSpPr>
            <a:stCxn id="13" idx="0"/>
          </p:cNvCxnSpPr>
          <p:nvPr/>
        </p:nvCxnSpPr>
        <p:spPr>
          <a:xfrm flipV="1">
            <a:off x="3360708" y="1896692"/>
            <a:ext cx="664361" cy="27699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a:xfrm>
            <a:off x="3743058" y="1845892"/>
            <a:ext cx="606751" cy="0"/>
          </a:xfrm>
          <a:prstGeom prst="line">
            <a:avLst/>
          </a:prstGeom>
        </p:spPr>
        <p:style>
          <a:lnRef idx="2">
            <a:schemeClr val="accent4"/>
          </a:lnRef>
          <a:fillRef idx="0">
            <a:schemeClr val="accent4"/>
          </a:fillRef>
          <a:effectRef idx="1">
            <a:schemeClr val="accent4"/>
          </a:effectRef>
          <a:fontRef idx="minor">
            <a:schemeClr val="tx1"/>
          </a:fontRef>
        </p:style>
      </p:cxnSp>
      <p:sp>
        <p:nvSpPr>
          <p:cNvPr id="8" name="TextBox 7"/>
          <p:cNvSpPr txBox="1"/>
          <p:nvPr/>
        </p:nvSpPr>
        <p:spPr>
          <a:xfrm>
            <a:off x="1710614" y="4645541"/>
            <a:ext cx="3964547" cy="276999"/>
          </a:xfrm>
          <a:prstGeom prst="rect">
            <a:avLst/>
          </a:prstGeom>
          <a:noFill/>
        </p:spPr>
        <p:txBody>
          <a:bodyPr wrap="none" rtlCol="0">
            <a:spAutoFit/>
          </a:bodyPr>
          <a:lstStyle/>
          <a:p>
            <a:r>
              <a:rPr lang="en-US" sz="1200"/>
              <a:t>Docker mistakenly restarting engine </a:t>
            </a:r>
            <a:r>
              <a:rPr lang="en-US" sz="1200" dirty="0"/>
              <a:t>before but not after</a:t>
            </a:r>
          </a:p>
        </p:txBody>
      </p:sp>
      <p:cxnSp>
        <p:nvCxnSpPr>
          <p:cNvPr id="9" name="Straight Arrow Connector 8"/>
          <p:cNvCxnSpPr/>
          <p:nvPr/>
        </p:nvCxnSpPr>
        <p:spPr>
          <a:xfrm flipV="1">
            <a:off x="4571136" y="3516033"/>
            <a:ext cx="3048447" cy="109979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p:cNvCxnSpPr>
            <a:stCxn id="12" idx="1"/>
          </p:cNvCxnSpPr>
          <p:nvPr/>
        </p:nvCxnSpPr>
        <p:spPr>
          <a:xfrm flipH="1" flipV="1">
            <a:off x="4025069" y="2555194"/>
            <a:ext cx="2708104" cy="12646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a:xfrm flipH="1">
            <a:off x="8272330" y="2875967"/>
            <a:ext cx="376370" cy="73890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extBox 11"/>
          <p:cNvSpPr txBox="1"/>
          <p:nvPr/>
        </p:nvSpPr>
        <p:spPr>
          <a:xfrm>
            <a:off x="6733173" y="2543163"/>
            <a:ext cx="2404826" cy="276999"/>
          </a:xfrm>
          <a:prstGeom prst="rect">
            <a:avLst/>
          </a:prstGeom>
          <a:noFill/>
        </p:spPr>
        <p:txBody>
          <a:bodyPr wrap="none" rtlCol="0">
            <a:spAutoFit/>
          </a:bodyPr>
          <a:lstStyle/>
          <a:p>
            <a:r>
              <a:rPr lang="en-US" sz="1200" dirty="0"/>
              <a:t>Memory leak before but not after</a:t>
            </a:r>
          </a:p>
        </p:txBody>
      </p:sp>
      <p:sp>
        <p:nvSpPr>
          <p:cNvPr id="13" name="TextBox 12"/>
          <p:cNvSpPr txBox="1"/>
          <p:nvPr/>
        </p:nvSpPr>
        <p:spPr>
          <a:xfrm>
            <a:off x="267430" y="1025132"/>
            <a:ext cx="766557" cy="338554"/>
          </a:xfrm>
          <a:prstGeom prst="rect">
            <a:avLst/>
          </a:prstGeom>
          <a:noFill/>
        </p:spPr>
        <p:txBody>
          <a:bodyPr wrap="none" rtlCol="0">
            <a:spAutoFit/>
          </a:bodyPr>
          <a:lstStyle/>
          <a:p>
            <a:r>
              <a:rPr lang="en-US" sz="1600" dirty="0"/>
              <a:t>before</a:t>
            </a:r>
          </a:p>
        </p:txBody>
      </p:sp>
      <p:sp>
        <p:nvSpPr>
          <p:cNvPr id="14" name="TextBox 13"/>
          <p:cNvSpPr txBox="1"/>
          <p:nvPr/>
        </p:nvSpPr>
        <p:spPr>
          <a:xfrm>
            <a:off x="5846249" y="2902539"/>
            <a:ext cx="596638" cy="338554"/>
          </a:xfrm>
          <a:prstGeom prst="rect">
            <a:avLst/>
          </a:prstGeom>
          <a:noFill/>
        </p:spPr>
        <p:txBody>
          <a:bodyPr wrap="none" rtlCol="0">
            <a:spAutoFit/>
          </a:bodyPr>
          <a:lstStyle/>
          <a:p>
            <a:r>
              <a:rPr lang="en-US" sz="1600" dirty="0"/>
              <a:t>after</a:t>
            </a:r>
          </a:p>
        </p:txBody>
      </p:sp>
      <p:sp>
        <p:nvSpPr>
          <p:cNvPr id="15" name="Title 1">
            <a:extLst>
              <a:ext uri="{FF2B5EF4-FFF2-40B4-BE49-F238E27FC236}">
                <a16:creationId xmlns:a16="http://schemas.microsoft.com/office/drawing/2014/main" id="{36250874-64CE-C741-B8AE-934BC4EB2DF4}"/>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Resource Consumption</a:t>
            </a:r>
          </a:p>
        </p:txBody>
      </p:sp>
    </p:spTree>
    <p:extLst>
      <p:ext uri="{BB962C8B-B14F-4D97-AF65-F5344CB8AC3E}">
        <p14:creationId xmlns:p14="http://schemas.microsoft.com/office/powerpoint/2010/main" val="3554662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60421" y="1163855"/>
            <a:ext cx="2344320" cy="1681842"/>
          </a:xfrm>
          <a:prstGeom prst="rect">
            <a:avLst/>
          </a:prstGeom>
        </p:spPr>
      </p:pic>
      <p:sp>
        <p:nvSpPr>
          <p:cNvPr id="3" name="TextBox 2"/>
          <p:cNvSpPr txBox="1"/>
          <p:nvPr/>
        </p:nvSpPr>
        <p:spPr>
          <a:xfrm>
            <a:off x="3490428" y="830569"/>
            <a:ext cx="1744387" cy="276999"/>
          </a:xfrm>
          <a:prstGeom prst="rect">
            <a:avLst/>
          </a:prstGeom>
          <a:noFill/>
        </p:spPr>
        <p:txBody>
          <a:bodyPr wrap="none" rtlCol="0">
            <a:spAutoFit/>
          </a:bodyPr>
          <a:lstStyle/>
          <a:p>
            <a:pPr algn="ctr"/>
            <a:r>
              <a:rPr lang="en-US" sz="1200" dirty="0"/>
              <a:t>Engine </a:t>
            </a:r>
            <a:r>
              <a:rPr lang="en-US" sz="1200"/>
              <a:t>Memory Usage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4171" y="1163856"/>
            <a:ext cx="2457047" cy="1681841"/>
          </a:xfrm>
          <a:prstGeom prst="rect">
            <a:avLst/>
          </a:prstGeom>
        </p:spPr>
      </p:pic>
      <p:sp>
        <p:nvSpPr>
          <p:cNvPr id="5" name="TextBox 4"/>
          <p:cNvSpPr txBox="1"/>
          <p:nvPr/>
        </p:nvSpPr>
        <p:spPr>
          <a:xfrm>
            <a:off x="6977240" y="830569"/>
            <a:ext cx="1087156" cy="276999"/>
          </a:xfrm>
          <a:prstGeom prst="rect">
            <a:avLst/>
          </a:prstGeom>
          <a:noFill/>
        </p:spPr>
        <p:txBody>
          <a:bodyPr wrap="none" rtlCol="0">
            <a:spAutoFit/>
          </a:bodyPr>
          <a:lstStyle/>
          <a:p>
            <a:pPr algn="ctr"/>
            <a:r>
              <a:rPr lang="en-US" sz="1200"/>
              <a:t>Apps Loaded</a:t>
            </a:r>
            <a:endParaRPr lang="en-US" sz="12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43329" y="3411400"/>
            <a:ext cx="2344840" cy="1606610"/>
          </a:xfrm>
          <a:prstGeom prst="rect">
            <a:avLst/>
          </a:prstGeom>
        </p:spPr>
      </p:pic>
      <p:sp>
        <p:nvSpPr>
          <p:cNvPr id="7" name="TextBox 6"/>
          <p:cNvSpPr txBox="1"/>
          <p:nvPr/>
        </p:nvSpPr>
        <p:spPr>
          <a:xfrm>
            <a:off x="3549238" y="3059217"/>
            <a:ext cx="1455847" cy="276999"/>
          </a:xfrm>
          <a:prstGeom prst="rect">
            <a:avLst/>
          </a:prstGeom>
          <a:noFill/>
        </p:spPr>
        <p:txBody>
          <a:bodyPr wrap="none" rtlCol="0">
            <a:spAutoFit/>
          </a:bodyPr>
          <a:lstStyle/>
          <a:p>
            <a:pPr algn="ctr"/>
            <a:r>
              <a:rPr lang="en-US" sz="1200" dirty="0"/>
              <a:t>Sessions Per User</a:t>
            </a: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84171" y="3319752"/>
            <a:ext cx="2457770" cy="1698258"/>
          </a:xfrm>
          <a:prstGeom prst="rect">
            <a:avLst/>
          </a:prstGeom>
        </p:spPr>
      </p:pic>
      <p:sp>
        <p:nvSpPr>
          <p:cNvPr id="9" name="TextBox 8"/>
          <p:cNvSpPr txBox="1"/>
          <p:nvPr/>
        </p:nvSpPr>
        <p:spPr>
          <a:xfrm>
            <a:off x="6908313" y="3007943"/>
            <a:ext cx="1225015" cy="276999"/>
          </a:xfrm>
          <a:prstGeom prst="rect">
            <a:avLst/>
          </a:prstGeom>
          <a:noFill/>
        </p:spPr>
        <p:txBody>
          <a:bodyPr wrap="none" rtlCol="0">
            <a:spAutoFit/>
          </a:bodyPr>
          <a:lstStyle/>
          <a:p>
            <a:pPr algn="ctr"/>
            <a:r>
              <a:rPr lang="en-US" sz="1200" dirty="0"/>
              <a:t>Cache Hit Rate</a:t>
            </a:r>
          </a:p>
        </p:txBody>
      </p:sp>
      <p:sp>
        <p:nvSpPr>
          <p:cNvPr id="11" name="TextBox 10"/>
          <p:cNvSpPr txBox="1"/>
          <p:nvPr/>
        </p:nvSpPr>
        <p:spPr>
          <a:xfrm>
            <a:off x="478726" y="1744968"/>
            <a:ext cx="2102265" cy="1600438"/>
          </a:xfrm>
          <a:prstGeom prst="rect">
            <a:avLst/>
          </a:prstGeom>
          <a:noFill/>
        </p:spPr>
        <p:txBody>
          <a:bodyPr wrap="square" rtlCol="0">
            <a:spAutoFit/>
          </a:bodyPr>
          <a:lstStyle/>
          <a:p>
            <a:r>
              <a:rPr lang="en-US" sz="1400" b="1" dirty="0"/>
              <a:t>Metrics Monitoring - Engine Metrics </a:t>
            </a:r>
            <a:r>
              <a:rPr lang="en-US" sz="1400" dirty="0"/>
              <a:t>collected during the performance tests helped to diagnose the source of Docker container crashes.</a:t>
            </a:r>
          </a:p>
        </p:txBody>
      </p:sp>
      <p:sp>
        <p:nvSpPr>
          <p:cNvPr id="13" name="Title 1">
            <a:extLst>
              <a:ext uri="{FF2B5EF4-FFF2-40B4-BE49-F238E27FC236}">
                <a16:creationId xmlns:a16="http://schemas.microsoft.com/office/drawing/2014/main" id="{DE5B1AED-07C3-1048-82F0-4144AE0552D9}"/>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Metrics Monitoring</a:t>
            </a:r>
          </a:p>
        </p:txBody>
      </p:sp>
    </p:spTree>
    <p:extLst>
      <p:ext uri="{BB962C8B-B14F-4D97-AF65-F5344CB8AC3E}">
        <p14:creationId xmlns:p14="http://schemas.microsoft.com/office/powerpoint/2010/main" val="3340469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C216C2-2E53-B64C-A6C7-8F2983D56C4C}"/>
              </a:ext>
            </a:extLst>
          </p:cNvPr>
          <p:cNvPicPr>
            <a:picLocks noChangeAspect="1"/>
          </p:cNvPicPr>
          <p:nvPr/>
        </p:nvPicPr>
        <p:blipFill>
          <a:blip r:embed="rId2"/>
          <a:stretch>
            <a:fillRect/>
          </a:stretch>
        </p:blipFill>
        <p:spPr>
          <a:xfrm>
            <a:off x="4170679" y="2604120"/>
            <a:ext cx="4773962" cy="2353496"/>
          </a:xfrm>
          <a:prstGeom prst="rect">
            <a:avLst/>
          </a:prstGeom>
        </p:spPr>
      </p:pic>
      <p:sp>
        <p:nvSpPr>
          <p:cNvPr id="3" name="Title 1">
            <a:extLst>
              <a:ext uri="{FF2B5EF4-FFF2-40B4-BE49-F238E27FC236}">
                <a16:creationId xmlns:a16="http://schemas.microsoft.com/office/drawing/2014/main" id="{25D8021B-9B52-C04A-97BB-44E05FE297F2}"/>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SLI &amp; SLO</a:t>
            </a:r>
          </a:p>
        </p:txBody>
      </p:sp>
      <p:sp>
        <p:nvSpPr>
          <p:cNvPr id="4" name="Rectangle 3">
            <a:extLst>
              <a:ext uri="{FF2B5EF4-FFF2-40B4-BE49-F238E27FC236}">
                <a16:creationId xmlns:a16="http://schemas.microsoft.com/office/drawing/2014/main" id="{D0DF92BB-6A3D-3D4C-BE48-5A2A63CAD0D2}"/>
              </a:ext>
            </a:extLst>
          </p:cNvPr>
          <p:cNvSpPr/>
          <p:nvPr/>
        </p:nvSpPr>
        <p:spPr>
          <a:xfrm>
            <a:off x="203200" y="978982"/>
            <a:ext cx="8165964" cy="2585323"/>
          </a:xfrm>
          <a:prstGeom prst="rect">
            <a:avLst/>
          </a:prstGeom>
        </p:spPr>
        <p:txBody>
          <a:bodyPr wrap="square">
            <a:spAutoFit/>
          </a:bodyPr>
          <a:lstStyle/>
          <a:p>
            <a:pPr>
              <a:buFont typeface="Arial" panose="020B0604020202020204" pitchFamily="34" charset="0"/>
              <a:buChar char="•"/>
            </a:pPr>
            <a:r>
              <a:rPr lang="en-US" b="1" dirty="0">
                <a:solidFill>
                  <a:srgbClr val="24292E"/>
                </a:solidFill>
                <a:latin typeface="-apple-system"/>
              </a:rPr>
              <a:t>SLI</a:t>
            </a:r>
            <a:r>
              <a:rPr lang="en-US" dirty="0">
                <a:solidFill>
                  <a:srgbClr val="24292E"/>
                </a:solidFill>
                <a:latin typeface="-apple-system"/>
              </a:rPr>
              <a:t> - Service Level Indicator: </a:t>
            </a:r>
            <a:r>
              <a:rPr lang="en-US" i="1" dirty="0">
                <a:solidFill>
                  <a:srgbClr val="24292E"/>
                </a:solidFill>
                <a:latin typeface="-apple-system"/>
              </a:rPr>
              <a:t>a quantitative measure of some aspect of the level of service that is provided</a:t>
            </a:r>
            <a:r>
              <a:rPr lang="en-US" dirty="0">
                <a:solidFill>
                  <a:srgbClr val="24292E"/>
                </a:solidFill>
                <a:latin typeface="-apple-system"/>
              </a:rPr>
              <a:t> (e.g. "the latency of GET requests")</a:t>
            </a:r>
          </a:p>
          <a:p>
            <a:pPr>
              <a:buFont typeface="Arial" panose="020B0604020202020204" pitchFamily="34" charset="0"/>
              <a:buChar char="•"/>
            </a:pPr>
            <a:r>
              <a:rPr lang="en-US" b="1" dirty="0">
                <a:solidFill>
                  <a:srgbClr val="24292E"/>
                </a:solidFill>
                <a:latin typeface="-apple-system"/>
              </a:rPr>
              <a:t>SLO</a:t>
            </a:r>
            <a:r>
              <a:rPr lang="en-US" dirty="0">
                <a:solidFill>
                  <a:srgbClr val="24292E"/>
                </a:solidFill>
                <a:latin typeface="-apple-system"/>
              </a:rPr>
              <a:t> - Service Level Objective: </a:t>
            </a:r>
            <a:r>
              <a:rPr lang="en-US" i="1" dirty="0">
                <a:solidFill>
                  <a:srgbClr val="24292E"/>
                </a:solidFill>
                <a:latin typeface="-apple-system"/>
              </a:rPr>
              <a:t>a target value or range of values for a service level that is measured by an SLI</a:t>
            </a:r>
            <a:r>
              <a:rPr lang="en-US" dirty="0">
                <a:solidFill>
                  <a:srgbClr val="24292E"/>
                </a:solidFill>
                <a:latin typeface="-apple-system"/>
              </a:rPr>
              <a:t> (e.g. "99.9% of GET requests must be handled in less than 100ms")</a:t>
            </a:r>
          </a:p>
          <a:p>
            <a:br>
              <a:rPr lang="en-US" i="1" dirty="0">
                <a:solidFill>
                  <a:srgbClr val="24292E"/>
                </a:solidFill>
                <a:latin typeface="-apple-system"/>
              </a:rPr>
            </a:br>
            <a:r>
              <a:rPr lang="en-US" i="1" dirty="0">
                <a:solidFill>
                  <a:srgbClr val="24292E"/>
                </a:solidFill>
                <a:latin typeface="-apple-system"/>
              </a:rPr>
              <a:t>From </a:t>
            </a:r>
            <a:r>
              <a:rPr lang="en-US" i="1" dirty="0">
                <a:solidFill>
                  <a:srgbClr val="0366D6"/>
                </a:solidFill>
                <a:latin typeface="-apple-system"/>
                <a:hlinkClick r:id="rId3"/>
              </a:rPr>
              <a:t>Google's "SRE" book</a:t>
            </a:r>
            <a:endParaRPr lang="en-US" dirty="0">
              <a:solidFill>
                <a:srgbClr val="24292E"/>
              </a:solidFill>
              <a:latin typeface="-apple-system"/>
            </a:endParaRPr>
          </a:p>
          <a:p>
            <a:br>
              <a:rPr lang="en-US" dirty="0"/>
            </a:br>
            <a:endParaRPr lang="en-US" dirty="0"/>
          </a:p>
        </p:txBody>
      </p:sp>
    </p:spTree>
    <p:extLst>
      <p:ext uri="{BB962C8B-B14F-4D97-AF65-F5344CB8AC3E}">
        <p14:creationId xmlns:p14="http://schemas.microsoft.com/office/powerpoint/2010/main" val="1711395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Things we’ve learned</a:t>
            </a:r>
          </a:p>
        </p:txBody>
      </p:sp>
      <p:sp>
        <p:nvSpPr>
          <p:cNvPr id="3" name="TextBox 2">
            <a:extLst>
              <a:ext uri="{FF2B5EF4-FFF2-40B4-BE49-F238E27FC236}">
                <a16:creationId xmlns:a16="http://schemas.microsoft.com/office/drawing/2014/main" id="{B3BF6FA2-3D77-684A-B82D-B9641A3B13E6}"/>
              </a:ext>
            </a:extLst>
          </p:cNvPr>
          <p:cNvSpPr txBox="1"/>
          <p:nvPr/>
        </p:nvSpPr>
        <p:spPr>
          <a:xfrm>
            <a:off x="1335314" y="1509486"/>
            <a:ext cx="6474849" cy="2585323"/>
          </a:xfrm>
          <a:prstGeom prst="rect">
            <a:avLst/>
          </a:prstGeom>
          <a:noFill/>
        </p:spPr>
        <p:txBody>
          <a:bodyPr wrap="none" rtlCol="0">
            <a:spAutoFit/>
          </a:bodyPr>
          <a:lstStyle/>
          <a:p>
            <a:pPr marL="285750" indent="-285750">
              <a:buFont typeface="Arial" panose="020B0604020202020204" pitchFamily="34" charset="0"/>
              <a:buChar char="•"/>
            </a:pPr>
            <a:r>
              <a:rPr lang="en-US" dirty="0"/>
              <a:t>Our cloud safety net was a big investment but well worth it.</a:t>
            </a:r>
          </a:p>
          <a:p>
            <a:pPr marL="285750" indent="-285750">
              <a:buFont typeface="Arial" panose="020B0604020202020204" pitchFamily="34" charset="0"/>
              <a:buChar char="•"/>
            </a:pPr>
            <a:r>
              <a:rPr lang="en-US" dirty="0"/>
              <a:t>Allowed us to go-live with confidence.</a:t>
            </a:r>
          </a:p>
          <a:p>
            <a:pPr marL="285750" indent="-285750">
              <a:buFont typeface="Arial" panose="020B0604020202020204" pitchFamily="34" charset="0"/>
              <a:buChar char="•"/>
            </a:pPr>
            <a:r>
              <a:rPr lang="en-US" dirty="0"/>
              <a:t>Much faster to debug complex issues.</a:t>
            </a:r>
          </a:p>
          <a:p>
            <a:pPr marL="285750" indent="-285750">
              <a:buFont typeface="Arial" panose="020B0604020202020204" pitchFamily="34" charset="0"/>
              <a:buChar char="•"/>
            </a:pPr>
            <a:r>
              <a:rPr lang="en-US" dirty="0"/>
              <a:t>Allows us to find/fix issues before customers see them.</a:t>
            </a:r>
          </a:p>
          <a:p>
            <a:pPr marL="285750" indent="-285750">
              <a:buFont typeface="Arial" panose="020B0604020202020204" pitchFamily="34" charset="0"/>
              <a:buChar char="•"/>
            </a:pPr>
            <a:r>
              <a:rPr lang="en-US" dirty="0"/>
              <a:t>We are able to answer questions like:</a:t>
            </a:r>
          </a:p>
          <a:p>
            <a:pPr marL="742950" lvl="1" indent="-285750">
              <a:buFont typeface="Arial" panose="020B0604020202020204" pitchFamily="34" charset="0"/>
              <a:buChar char="•"/>
            </a:pPr>
            <a:r>
              <a:rPr lang="en-US" dirty="0"/>
              <a:t>How many people are using my feature?</a:t>
            </a:r>
          </a:p>
          <a:p>
            <a:pPr marL="742950" lvl="1" indent="-285750">
              <a:buFont typeface="Arial" panose="020B0604020202020204" pitchFamily="34" charset="0"/>
              <a:buChar char="•"/>
            </a:pPr>
            <a:r>
              <a:rPr lang="en-US" dirty="0"/>
              <a:t>How many requests have they made?</a:t>
            </a:r>
          </a:p>
          <a:p>
            <a:pPr marL="742950" lvl="1" indent="-285750">
              <a:buFont typeface="Arial" panose="020B0604020202020204" pitchFamily="34" charset="0"/>
              <a:buChar char="•"/>
            </a:pPr>
            <a:r>
              <a:rPr lang="en-US" dirty="0"/>
              <a:t>How many errors have they had?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0538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is continuous delivery?</a:t>
            </a:r>
          </a:p>
        </p:txBody>
      </p:sp>
      <p:sp>
        <p:nvSpPr>
          <p:cNvPr id="3" name="TextBox 2"/>
          <p:cNvSpPr txBox="1"/>
          <p:nvPr/>
        </p:nvSpPr>
        <p:spPr>
          <a:xfrm>
            <a:off x="4151005" y="1736923"/>
            <a:ext cx="4206601" cy="307777"/>
          </a:xfrm>
          <a:prstGeom prst="rect">
            <a:avLst/>
          </a:prstGeom>
          <a:noFill/>
        </p:spPr>
        <p:txBody>
          <a:bodyPr wrap="none" rtlCol="0">
            <a:spAutoFit/>
          </a:bodyPr>
          <a:lstStyle/>
          <a:p>
            <a:r>
              <a:rPr lang="en-US" sz="1400" b="1" dirty="0"/>
              <a:t>Rather than deploy large batches to production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49446" y="2617029"/>
            <a:ext cx="715502" cy="545271"/>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6746" y="3175829"/>
            <a:ext cx="715502" cy="545271"/>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6746" y="3734629"/>
            <a:ext cx="715502" cy="545271"/>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6746" y="4293429"/>
            <a:ext cx="715502" cy="54527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5090" y="3308764"/>
            <a:ext cx="2511906" cy="774700"/>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92738" y="2617029"/>
            <a:ext cx="715502" cy="545271"/>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0038" y="3175829"/>
            <a:ext cx="715502" cy="545271"/>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0038" y="3734629"/>
            <a:ext cx="715502" cy="545271"/>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0038" y="4293429"/>
            <a:ext cx="715502" cy="545271"/>
          </a:xfrm>
          <a:prstGeom prst="rect">
            <a:avLst/>
          </a:prstGeom>
        </p:spPr>
      </p:pic>
      <p:sp>
        <p:nvSpPr>
          <p:cNvPr id="13" name="TextBox 12"/>
          <p:cNvSpPr txBox="1"/>
          <p:nvPr/>
        </p:nvSpPr>
        <p:spPr>
          <a:xfrm>
            <a:off x="5565901" y="3497662"/>
            <a:ext cx="542136" cy="307777"/>
          </a:xfrm>
          <a:prstGeom prst="rect">
            <a:avLst/>
          </a:prstGeom>
          <a:noFill/>
        </p:spPr>
        <p:txBody>
          <a:bodyPr wrap="none" rtlCol="0">
            <a:spAutoFit/>
          </a:bodyPr>
          <a:lstStyle/>
          <a:p>
            <a:r>
              <a:rPr lang="en-US" sz="1400" dirty="0"/>
              <a:t>prod</a:t>
            </a:r>
          </a:p>
        </p:txBody>
      </p:sp>
      <p:sp>
        <p:nvSpPr>
          <p:cNvPr id="14" name="TextBox 13"/>
          <p:cNvSpPr txBox="1"/>
          <p:nvPr/>
        </p:nvSpPr>
        <p:spPr>
          <a:xfrm>
            <a:off x="3468919" y="3947822"/>
            <a:ext cx="1159292" cy="523220"/>
          </a:xfrm>
          <a:prstGeom prst="rect">
            <a:avLst/>
          </a:prstGeom>
          <a:noFill/>
        </p:spPr>
        <p:txBody>
          <a:bodyPr wrap="none" rtlCol="0">
            <a:spAutoFit/>
          </a:bodyPr>
          <a:lstStyle/>
          <a:p>
            <a:pPr algn="ctr"/>
            <a:r>
              <a:rPr lang="en-US" sz="1400" dirty="0"/>
              <a:t>deployment </a:t>
            </a:r>
            <a:br>
              <a:rPr lang="en-US" sz="1400" dirty="0"/>
            </a:br>
            <a:r>
              <a:rPr lang="en-US" sz="1400" dirty="0"/>
              <a:t>pipeline</a:t>
            </a:r>
          </a:p>
        </p:txBody>
      </p:sp>
      <p:cxnSp>
        <p:nvCxnSpPr>
          <p:cNvPr id="15" name="Straight Arrow Connector 14"/>
          <p:cNvCxnSpPr/>
          <p:nvPr/>
        </p:nvCxnSpPr>
        <p:spPr>
          <a:xfrm>
            <a:off x="1854200" y="26170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79689" y="3435764"/>
            <a:ext cx="740908" cy="307777"/>
          </a:xfrm>
          <a:prstGeom prst="rect">
            <a:avLst/>
          </a:prstGeom>
          <a:noFill/>
        </p:spPr>
        <p:txBody>
          <a:bodyPr wrap="none" rtlCol="0">
            <a:spAutoFit/>
          </a:bodyPr>
          <a:lstStyle/>
          <a:p>
            <a:r>
              <a:rPr lang="en-US" sz="1400" dirty="0"/>
              <a:t>feature</a:t>
            </a:r>
          </a:p>
        </p:txBody>
      </p:sp>
      <p:cxnSp>
        <p:nvCxnSpPr>
          <p:cNvPr id="17" name="Straight Arrow Connector 16"/>
          <p:cNvCxnSpPr/>
          <p:nvPr/>
        </p:nvCxnSpPr>
        <p:spPr>
          <a:xfrm flipH="1">
            <a:off x="2926297" y="2889664"/>
            <a:ext cx="58789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51322" y="2720381"/>
            <a:ext cx="1199367" cy="307777"/>
          </a:xfrm>
          <a:prstGeom prst="rect">
            <a:avLst/>
          </a:prstGeom>
          <a:noFill/>
        </p:spPr>
        <p:txBody>
          <a:bodyPr wrap="none" rtlCol="0">
            <a:spAutoFit/>
          </a:bodyPr>
          <a:lstStyle/>
          <a:p>
            <a:r>
              <a:rPr lang="en-US" sz="1400" dirty="0"/>
              <a:t>code commit</a:t>
            </a:r>
          </a:p>
        </p:txBody>
      </p:sp>
      <p:cxnSp>
        <p:nvCxnSpPr>
          <p:cNvPr id="19" name="Straight Arrow Connector 18"/>
          <p:cNvCxnSpPr/>
          <p:nvPr/>
        </p:nvCxnSpPr>
        <p:spPr>
          <a:xfrm>
            <a:off x="7289800" y="26043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467789" y="3423064"/>
            <a:ext cx="740908" cy="307777"/>
          </a:xfrm>
          <a:prstGeom prst="rect">
            <a:avLst/>
          </a:prstGeom>
          <a:noFill/>
        </p:spPr>
        <p:txBody>
          <a:bodyPr wrap="none" rtlCol="0">
            <a:spAutoFit/>
          </a:bodyPr>
          <a:lstStyle/>
          <a:p>
            <a:r>
              <a:rPr lang="en-US" sz="1400" dirty="0"/>
              <a:t>feature</a:t>
            </a:r>
          </a:p>
        </p:txBody>
      </p:sp>
      <p:cxnSp>
        <p:nvCxnSpPr>
          <p:cNvPr id="21" name="Straight Arrow Connector 20"/>
          <p:cNvCxnSpPr/>
          <p:nvPr/>
        </p:nvCxnSpPr>
        <p:spPr>
          <a:xfrm flipH="1">
            <a:off x="4457701" y="2110366"/>
            <a:ext cx="546099" cy="4939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49905" y="1367245"/>
            <a:ext cx="2719014" cy="307777"/>
          </a:xfrm>
          <a:prstGeom prst="rect">
            <a:avLst/>
          </a:prstGeom>
          <a:noFill/>
        </p:spPr>
        <p:txBody>
          <a:bodyPr wrap="none" rtlCol="0">
            <a:spAutoFit/>
          </a:bodyPr>
          <a:lstStyle/>
          <a:p>
            <a:r>
              <a:rPr lang="en-US" sz="1400" b="1" dirty="0"/>
              <a:t>What </a:t>
            </a:r>
            <a:r>
              <a:rPr lang="en-US" sz="1400" b="1"/>
              <a:t>is Continuous Delivery?</a:t>
            </a:r>
            <a:endParaRPr lang="en-US" sz="1400" b="1" dirty="0"/>
          </a:p>
        </p:txBody>
      </p:sp>
    </p:spTree>
    <p:extLst>
      <p:ext uri="{BB962C8B-B14F-4D97-AF65-F5344CB8AC3E}">
        <p14:creationId xmlns:p14="http://schemas.microsoft.com/office/powerpoint/2010/main" val="9025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is continuous delivery?</a:t>
            </a:r>
          </a:p>
        </p:txBody>
      </p:sp>
      <p:sp>
        <p:nvSpPr>
          <p:cNvPr id="3" name="TextBox 2"/>
          <p:cNvSpPr txBox="1"/>
          <p:nvPr/>
        </p:nvSpPr>
        <p:spPr>
          <a:xfrm>
            <a:off x="4630258" y="1664477"/>
            <a:ext cx="2688558" cy="307777"/>
          </a:xfrm>
          <a:prstGeom prst="rect">
            <a:avLst/>
          </a:prstGeom>
          <a:noFill/>
        </p:spPr>
        <p:txBody>
          <a:bodyPr wrap="none" rtlCol="0">
            <a:spAutoFit/>
          </a:bodyPr>
          <a:lstStyle/>
          <a:p>
            <a:pPr algn="ctr"/>
            <a:r>
              <a:rPr lang="en-US" sz="1400" b="1" dirty="0"/>
              <a:t>Deploy small batches instead</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1493" y="2617029"/>
            <a:ext cx="715502" cy="545271"/>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8793" y="3175829"/>
            <a:ext cx="715502" cy="545271"/>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8793" y="3734629"/>
            <a:ext cx="715502" cy="545271"/>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8793" y="4293429"/>
            <a:ext cx="715502" cy="54527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7137" y="3308764"/>
            <a:ext cx="2511906" cy="774700"/>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94785" y="2617029"/>
            <a:ext cx="715502" cy="545271"/>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2085" y="3175829"/>
            <a:ext cx="715502" cy="545271"/>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2085" y="3734629"/>
            <a:ext cx="715502" cy="545271"/>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2085" y="4293429"/>
            <a:ext cx="715502" cy="545271"/>
          </a:xfrm>
          <a:prstGeom prst="rect">
            <a:avLst/>
          </a:prstGeom>
        </p:spPr>
      </p:pic>
      <p:sp>
        <p:nvSpPr>
          <p:cNvPr id="13" name="TextBox 12"/>
          <p:cNvSpPr txBox="1"/>
          <p:nvPr/>
        </p:nvSpPr>
        <p:spPr>
          <a:xfrm>
            <a:off x="5567948" y="3497662"/>
            <a:ext cx="542136" cy="307777"/>
          </a:xfrm>
          <a:prstGeom prst="rect">
            <a:avLst/>
          </a:prstGeom>
          <a:noFill/>
        </p:spPr>
        <p:txBody>
          <a:bodyPr wrap="none" rtlCol="0">
            <a:spAutoFit/>
          </a:bodyPr>
          <a:lstStyle/>
          <a:p>
            <a:r>
              <a:rPr lang="en-US" sz="1400" dirty="0"/>
              <a:t>prod</a:t>
            </a:r>
          </a:p>
        </p:txBody>
      </p:sp>
      <p:sp>
        <p:nvSpPr>
          <p:cNvPr id="14" name="TextBox 13"/>
          <p:cNvSpPr txBox="1"/>
          <p:nvPr/>
        </p:nvSpPr>
        <p:spPr>
          <a:xfrm>
            <a:off x="3470966" y="3947822"/>
            <a:ext cx="1159292" cy="523220"/>
          </a:xfrm>
          <a:prstGeom prst="rect">
            <a:avLst/>
          </a:prstGeom>
          <a:noFill/>
        </p:spPr>
        <p:txBody>
          <a:bodyPr wrap="none" rtlCol="0">
            <a:spAutoFit/>
          </a:bodyPr>
          <a:lstStyle/>
          <a:p>
            <a:pPr algn="ctr"/>
            <a:r>
              <a:rPr lang="en-US" sz="1400" dirty="0"/>
              <a:t>deployment </a:t>
            </a:r>
            <a:br>
              <a:rPr lang="en-US" sz="1400" dirty="0"/>
            </a:br>
            <a:r>
              <a:rPr lang="en-US" sz="1400" dirty="0"/>
              <a:t>pipeline</a:t>
            </a:r>
          </a:p>
        </p:txBody>
      </p:sp>
      <p:cxnSp>
        <p:nvCxnSpPr>
          <p:cNvPr id="15" name="Straight Arrow Connector 14"/>
          <p:cNvCxnSpPr/>
          <p:nvPr/>
        </p:nvCxnSpPr>
        <p:spPr>
          <a:xfrm>
            <a:off x="1856247" y="26170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81736" y="3435764"/>
            <a:ext cx="740908" cy="307777"/>
          </a:xfrm>
          <a:prstGeom prst="rect">
            <a:avLst/>
          </a:prstGeom>
          <a:noFill/>
        </p:spPr>
        <p:txBody>
          <a:bodyPr wrap="none" rtlCol="0">
            <a:spAutoFit/>
          </a:bodyPr>
          <a:lstStyle/>
          <a:p>
            <a:r>
              <a:rPr lang="en-US" sz="1400" dirty="0"/>
              <a:t>feature</a:t>
            </a:r>
          </a:p>
        </p:txBody>
      </p:sp>
      <p:cxnSp>
        <p:nvCxnSpPr>
          <p:cNvPr id="17" name="Straight Arrow Connector 16"/>
          <p:cNvCxnSpPr/>
          <p:nvPr/>
        </p:nvCxnSpPr>
        <p:spPr>
          <a:xfrm>
            <a:off x="7291847" y="26043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469836" y="3423064"/>
            <a:ext cx="740908" cy="307777"/>
          </a:xfrm>
          <a:prstGeom prst="rect">
            <a:avLst/>
          </a:prstGeom>
          <a:noFill/>
        </p:spPr>
        <p:txBody>
          <a:bodyPr wrap="none" rtlCol="0">
            <a:spAutoFit/>
          </a:bodyPr>
          <a:lstStyle/>
          <a:p>
            <a:r>
              <a:rPr lang="en-US" sz="1400" dirty="0"/>
              <a:t>feature</a:t>
            </a:r>
          </a:p>
        </p:txBody>
      </p:sp>
      <p:sp>
        <p:nvSpPr>
          <p:cNvPr id="19" name="TextBox 18"/>
          <p:cNvSpPr txBox="1"/>
          <p:nvPr/>
        </p:nvSpPr>
        <p:spPr>
          <a:xfrm>
            <a:off x="473326" y="1139626"/>
            <a:ext cx="2765841" cy="954107"/>
          </a:xfrm>
          <a:prstGeom prst="rect">
            <a:avLst/>
          </a:prstGeom>
          <a:noFill/>
        </p:spPr>
        <p:txBody>
          <a:bodyPr wrap="square" rtlCol="0">
            <a:spAutoFit/>
          </a:bodyPr>
          <a:lstStyle/>
          <a:p>
            <a:r>
              <a:rPr lang="en-US" sz="1400" b="1" dirty="0"/>
              <a:t>Continuous Delivery</a:t>
            </a:r>
            <a:endParaRPr lang="is-IS" sz="1400" b="1" dirty="0"/>
          </a:p>
          <a:p>
            <a:pPr marL="285750" indent="-285750">
              <a:buFont typeface="Arial" charset="0"/>
              <a:buChar char="•"/>
            </a:pPr>
            <a:r>
              <a:rPr lang="is-IS" sz="1400" dirty="0"/>
              <a:t>can always release to prod</a:t>
            </a:r>
          </a:p>
          <a:p>
            <a:pPr marL="285750" indent="-285750">
              <a:buFont typeface="Arial" charset="0"/>
              <a:buChar char="•"/>
            </a:pPr>
            <a:r>
              <a:rPr lang="en-US" sz="1400" dirty="0"/>
              <a:t>deploy smaller batches</a:t>
            </a:r>
          </a:p>
          <a:p>
            <a:pPr marL="285750" indent="-285750">
              <a:buFont typeface="Arial" charset="0"/>
              <a:buChar char="•"/>
            </a:pPr>
            <a:r>
              <a:rPr lang="en-US" sz="1400" dirty="0"/>
              <a:t>build a deployment rhythm</a:t>
            </a:r>
          </a:p>
        </p:txBody>
      </p:sp>
      <p:cxnSp>
        <p:nvCxnSpPr>
          <p:cNvPr id="20" name="Straight Arrow Connector 19"/>
          <p:cNvCxnSpPr/>
          <p:nvPr/>
        </p:nvCxnSpPr>
        <p:spPr>
          <a:xfrm flipH="1">
            <a:off x="4914900" y="2216751"/>
            <a:ext cx="694143" cy="4856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239167" y="2216751"/>
            <a:ext cx="672433" cy="4856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36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Why we like it</a:t>
            </a:r>
          </a:p>
        </p:txBody>
      </p:sp>
      <p:sp>
        <p:nvSpPr>
          <p:cNvPr id="5" name="TextBox 4">
            <a:extLst>
              <a:ext uri="{FF2B5EF4-FFF2-40B4-BE49-F238E27FC236}">
                <a16:creationId xmlns:a16="http://schemas.microsoft.com/office/drawing/2014/main" id="{795F9650-D9C6-734C-BE1C-ECCB914C3572}"/>
              </a:ext>
            </a:extLst>
          </p:cNvPr>
          <p:cNvSpPr txBox="1"/>
          <p:nvPr/>
        </p:nvSpPr>
        <p:spPr>
          <a:xfrm>
            <a:off x="1410486" y="1448974"/>
            <a:ext cx="59694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Easier to deploy without downtime.</a:t>
            </a:r>
          </a:p>
          <a:p>
            <a:pPr marL="285750" indent="-285750">
              <a:buFont typeface="Arial" panose="020B0604020202020204" pitchFamily="34" charset="0"/>
              <a:buChar char="•"/>
            </a:pPr>
            <a:r>
              <a:rPr lang="en-US" dirty="0"/>
              <a:t>Fewer code changes, lowers risk.</a:t>
            </a:r>
          </a:p>
          <a:p>
            <a:pPr marL="285750" indent="-285750">
              <a:buFont typeface="Arial" panose="020B0604020202020204" pitchFamily="34" charset="0"/>
              <a:buChar char="•"/>
            </a:pPr>
            <a:r>
              <a:rPr lang="en-US" dirty="0"/>
              <a:t>Quicker, better feedback, quicker to find/fix issues.</a:t>
            </a:r>
          </a:p>
          <a:p>
            <a:pPr marL="285750" indent="-285750">
              <a:buFont typeface="Arial" panose="020B0604020202020204" pitchFamily="34" charset="0"/>
              <a:buChar char="•"/>
            </a:pPr>
            <a:r>
              <a:rPr lang="en-US" dirty="0"/>
              <a:t>You get good at deploying when you do it a lot.</a:t>
            </a:r>
          </a:p>
          <a:p>
            <a:pPr marL="285750" indent="-285750">
              <a:buFont typeface="Arial" panose="020B0604020202020204" pitchFamily="34" charset="0"/>
              <a:buChar char="•"/>
            </a:pPr>
            <a:r>
              <a:rPr lang="en-US" dirty="0"/>
              <a:t>Better feedback =&gt; higher quality.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52074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we recommend</a:t>
            </a:r>
          </a:p>
        </p:txBody>
      </p:sp>
      <p:sp>
        <p:nvSpPr>
          <p:cNvPr id="5" name="TextBox 4">
            <a:extLst>
              <a:ext uri="{FF2B5EF4-FFF2-40B4-BE49-F238E27FC236}">
                <a16:creationId xmlns:a16="http://schemas.microsoft.com/office/drawing/2014/main" id="{795F9650-D9C6-734C-BE1C-ECCB914C3572}"/>
              </a:ext>
            </a:extLst>
          </p:cNvPr>
          <p:cNvSpPr txBox="1"/>
          <p:nvPr/>
        </p:nvSpPr>
        <p:spPr>
          <a:xfrm>
            <a:off x="1410485" y="1448974"/>
            <a:ext cx="608273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Increase release upgrade frequency, if you can.</a:t>
            </a:r>
          </a:p>
          <a:p>
            <a:pPr marL="285750" indent="-285750">
              <a:buFont typeface="Arial" panose="020B0604020202020204" pitchFamily="34" charset="0"/>
              <a:buChar char="•"/>
            </a:pPr>
            <a:r>
              <a:rPr lang="en-US" dirty="0"/>
              <a:t>Maybe not daily or weekly, but monthly would be good.</a:t>
            </a:r>
          </a:p>
          <a:p>
            <a:pPr marL="285750" indent="-285750">
              <a:buFont typeface="Arial" panose="020B0604020202020204" pitchFamily="34" charset="0"/>
              <a:buChar char="•"/>
            </a:pPr>
            <a:r>
              <a:rPr lang="en-US" dirty="0"/>
              <a:t>You get good at it when you make it routine.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24956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6624" y="1992339"/>
            <a:ext cx="3615092" cy="1384995"/>
          </a:xfrm>
          <a:prstGeom prst="rect">
            <a:avLst/>
          </a:prstGeom>
          <a:noFill/>
        </p:spPr>
        <p:txBody>
          <a:bodyPr wrap="none" rtlCol="0">
            <a:spAutoFit/>
          </a:bodyPr>
          <a:lstStyle/>
          <a:p>
            <a:r>
              <a:rPr lang="en-US" sz="1400" b="1" dirty="0"/>
              <a:t>Go-Live Release Experiments:</a:t>
            </a:r>
            <a:br>
              <a:rPr lang="en-US" sz="1400" b="1" dirty="0"/>
            </a:br>
            <a:endParaRPr lang="en-US" sz="1400" b="1" dirty="0"/>
          </a:p>
          <a:p>
            <a:pPr marL="342900" indent="-342900">
              <a:buFont typeface="+mj-lt"/>
              <a:buAutoNum type="arabicPeriod"/>
            </a:pPr>
            <a:r>
              <a:rPr lang="en-US" sz="1400" dirty="0"/>
              <a:t>In prod dark, feature flag testing</a:t>
            </a:r>
          </a:p>
          <a:p>
            <a:pPr marL="342900" indent="-342900">
              <a:buFont typeface="+mj-lt"/>
              <a:buAutoNum type="arabicPeriod"/>
            </a:pPr>
            <a:r>
              <a:rPr lang="en-US" sz="1400" dirty="0"/>
              <a:t>Experiment with a small group of users</a:t>
            </a:r>
          </a:p>
          <a:p>
            <a:pPr marL="342900" indent="-342900">
              <a:buFont typeface="+mj-lt"/>
              <a:buAutoNum type="arabicPeriod"/>
            </a:pPr>
            <a:r>
              <a:rPr lang="en-US" sz="1400" dirty="0"/>
              <a:t>Experiment with all employees</a:t>
            </a:r>
          </a:p>
          <a:p>
            <a:pPr marL="342900" indent="-342900">
              <a:buFont typeface="+mj-lt"/>
              <a:buAutoNum type="arabicPeriod"/>
            </a:pPr>
            <a:r>
              <a:rPr lang="en-US" sz="1400" dirty="0"/>
              <a:t>Go-Live Experiment with all users</a:t>
            </a:r>
          </a:p>
        </p:txBody>
      </p:sp>
      <p:pic>
        <p:nvPicPr>
          <p:cNvPr id="13" name="Picture 12"/>
          <p:cNvPicPr>
            <a:picLocks noChangeAspect="1"/>
          </p:cNvPicPr>
          <p:nvPr/>
        </p:nvPicPr>
        <p:blipFill>
          <a:blip r:embed="rId3"/>
          <a:stretch>
            <a:fillRect/>
          </a:stretch>
        </p:blipFill>
        <p:spPr>
          <a:xfrm>
            <a:off x="6438900" y="1799011"/>
            <a:ext cx="1274724" cy="1771650"/>
          </a:xfrm>
          <a:prstGeom prst="rect">
            <a:avLst/>
          </a:prstGeom>
        </p:spPr>
      </p:pic>
      <p:sp>
        <p:nvSpPr>
          <p:cNvPr id="5" name="Title 1">
            <a:extLst>
              <a:ext uri="{FF2B5EF4-FFF2-40B4-BE49-F238E27FC236}">
                <a16:creationId xmlns:a16="http://schemas.microsoft.com/office/drawing/2014/main" id="{9544524A-F5CD-044B-93A9-86274029B9CA}"/>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Additional Tip:</a:t>
            </a:r>
            <a:br>
              <a:rPr lang="en-US" sz="2800" dirty="0"/>
            </a:br>
            <a:r>
              <a:rPr lang="en-US" sz="2800" dirty="0"/>
              <a:t>Release Features as a series of experiments</a:t>
            </a:r>
          </a:p>
        </p:txBody>
      </p:sp>
    </p:spTree>
    <p:extLst>
      <p:ext uri="{BB962C8B-B14F-4D97-AF65-F5344CB8AC3E}">
        <p14:creationId xmlns:p14="http://schemas.microsoft.com/office/powerpoint/2010/main" val="846077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1671" y="3045919"/>
            <a:ext cx="2139789" cy="1439150"/>
          </a:xfrm>
          <a:prstGeom prst="rect">
            <a:avLst/>
          </a:prstGeom>
        </p:spPr>
      </p:pic>
      <p:sp>
        <p:nvSpPr>
          <p:cNvPr id="15" name="TextBox 14"/>
          <p:cNvSpPr txBox="1"/>
          <p:nvPr/>
        </p:nvSpPr>
        <p:spPr>
          <a:xfrm>
            <a:off x="2541982" y="3882553"/>
            <a:ext cx="2999539" cy="523220"/>
          </a:xfrm>
          <a:prstGeom prst="rect">
            <a:avLst/>
          </a:prstGeom>
          <a:noFill/>
        </p:spPr>
        <p:txBody>
          <a:bodyPr wrap="none" rtlCol="0">
            <a:spAutoFit/>
          </a:bodyPr>
          <a:lstStyle/>
          <a:p>
            <a:r>
              <a:rPr lang="en-US" sz="1400" dirty="0"/>
              <a:t>Collect data and </a:t>
            </a:r>
            <a:r>
              <a:rPr lang="en-US" sz="1400"/>
              <a:t>compare expected</a:t>
            </a:r>
          </a:p>
          <a:p>
            <a:pPr algn="ctr"/>
            <a:r>
              <a:rPr lang="en-US" sz="1400" dirty="0"/>
              <a:t>results to actual results</a:t>
            </a:r>
          </a:p>
        </p:txBody>
      </p:sp>
      <p:sp>
        <p:nvSpPr>
          <p:cNvPr id="16" name="TextBox 15"/>
          <p:cNvSpPr txBox="1"/>
          <p:nvPr/>
        </p:nvSpPr>
        <p:spPr>
          <a:xfrm>
            <a:off x="4227818" y="4569948"/>
            <a:ext cx="3485249" cy="307777"/>
          </a:xfrm>
          <a:prstGeom prst="rect">
            <a:avLst/>
          </a:prstGeom>
          <a:noFill/>
        </p:spPr>
        <p:txBody>
          <a:bodyPr wrap="none" rtlCol="0">
            <a:spAutoFit/>
          </a:bodyPr>
          <a:lstStyle/>
          <a:p>
            <a:r>
              <a:rPr lang="en-US" sz="1400" dirty="0"/>
              <a:t>If the results are bad, fix bugs and repeat</a:t>
            </a:r>
          </a:p>
        </p:txBody>
      </p:sp>
      <p:cxnSp>
        <p:nvCxnSpPr>
          <p:cNvPr id="18" name="Straight Arrow Connector 17"/>
          <p:cNvCxnSpPr/>
          <p:nvPr/>
        </p:nvCxnSpPr>
        <p:spPr>
          <a:xfrm flipH="1" flipV="1">
            <a:off x="3098800" y="3297092"/>
            <a:ext cx="456374" cy="52647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92201" y="1948230"/>
            <a:ext cx="2598807" cy="1074369"/>
          </a:xfrm>
          <a:prstGeom prst="rect">
            <a:avLst/>
          </a:prstGeom>
        </p:spPr>
      </p:pic>
      <p:pic>
        <p:nvPicPr>
          <p:cNvPr id="3" name="Picture 2"/>
          <p:cNvPicPr>
            <a:picLocks noChangeAspect="1"/>
          </p:cNvPicPr>
          <p:nvPr/>
        </p:nvPicPr>
        <p:blipFill>
          <a:blip r:embed="rId4"/>
          <a:stretch>
            <a:fillRect/>
          </a:stretch>
        </p:blipFill>
        <p:spPr>
          <a:xfrm>
            <a:off x="5357746" y="1457360"/>
            <a:ext cx="2090211" cy="2150700"/>
          </a:xfrm>
          <a:prstGeom prst="rect">
            <a:avLst/>
          </a:prstGeom>
        </p:spPr>
      </p:pic>
      <p:sp>
        <p:nvSpPr>
          <p:cNvPr id="14" name="TextBox 13"/>
          <p:cNvSpPr txBox="1"/>
          <p:nvPr/>
        </p:nvSpPr>
        <p:spPr>
          <a:xfrm>
            <a:off x="1787609" y="1543761"/>
            <a:ext cx="1508746" cy="307777"/>
          </a:xfrm>
          <a:prstGeom prst="rect">
            <a:avLst/>
          </a:prstGeom>
          <a:noFill/>
        </p:spPr>
        <p:txBody>
          <a:bodyPr wrap="none" rtlCol="0">
            <a:spAutoFit/>
          </a:bodyPr>
          <a:lstStyle/>
          <a:p>
            <a:pPr algn="ctr"/>
            <a:r>
              <a:rPr lang="en-US" sz="1400" dirty="0"/>
              <a:t>expected results</a:t>
            </a:r>
          </a:p>
        </p:txBody>
      </p:sp>
      <p:sp>
        <p:nvSpPr>
          <p:cNvPr id="17" name="TextBox 16"/>
          <p:cNvSpPr txBox="1"/>
          <p:nvPr/>
        </p:nvSpPr>
        <p:spPr>
          <a:xfrm>
            <a:off x="5819088" y="1090599"/>
            <a:ext cx="1260281" cy="307777"/>
          </a:xfrm>
          <a:prstGeom prst="rect">
            <a:avLst/>
          </a:prstGeom>
          <a:noFill/>
        </p:spPr>
        <p:txBody>
          <a:bodyPr wrap="none" rtlCol="0">
            <a:spAutoFit/>
          </a:bodyPr>
          <a:lstStyle/>
          <a:p>
            <a:pPr algn="ctr"/>
            <a:r>
              <a:rPr lang="en-US" sz="1400" dirty="0"/>
              <a:t>actual results</a:t>
            </a:r>
          </a:p>
        </p:txBody>
      </p:sp>
      <p:cxnSp>
        <p:nvCxnSpPr>
          <p:cNvPr id="19" name="Straight Arrow Connector 18"/>
          <p:cNvCxnSpPr/>
          <p:nvPr/>
        </p:nvCxnSpPr>
        <p:spPr>
          <a:xfrm flipV="1">
            <a:off x="4596574" y="3379069"/>
            <a:ext cx="578676" cy="4445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BFD8DD49-6BE3-1C4F-B5C4-12068C0A55A2}"/>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Release Experiment</a:t>
            </a:r>
          </a:p>
        </p:txBody>
      </p:sp>
    </p:spTree>
    <p:extLst>
      <p:ext uri="{BB962C8B-B14F-4D97-AF65-F5344CB8AC3E}">
        <p14:creationId xmlns:p14="http://schemas.microsoft.com/office/powerpoint/2010/main" val="92152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5538" y="3392220"/>
            <a:ext cx="909899" cy="909899"/>
          </a:xfrm>
          <a:prstGeom prst="rect">
            <a:avLst/>
          </a:prstGeom>
        </p:spPr>
      </p:pic>
      <p:sp>
        <p:nvSpPr>
          <p:cNvPr id="2" name="TextBox 1"/>
          <p:cNvSpPr txBox="1"/>
          <p:nvPr/>
        </p:nvSpPr>
        <p:spPr>
          <a:xfrm>
            <a:off x="3746705" y="337791"/>
            <a:ext cx="1249060" cy="369332"/>
          </a:xfrm>
          <a:prstGeom prst="rect">
            <a:avLst/>
          </a:prstGeom>
          <a:noFill/>
        </p:spPr>
        <p:txBody>
          <a:bodyPr wrap="none" rtlCol="0">
            <a:spAutoFit/>
          </a:bodyPr>
          <a:lstStyle/>
          <a:p>
            <a:r>
              <a:rPr lang="en-US"/>
              <a:t>About Qlik</a:t>
            </a:r>
            <a:endParaRPr lang="en-US" dirty="0"/>
          </a:p>
        </p:txBody>
      </p:sp>
      <p:pic>
        <p:nvPicPr>
          <p:cNvPr id="6" name="Picture 5"/>
          <p:cNvPicPr>
            <a:picLocks noChangeAspect="1"/>
          </p:cNvPicPr>
          <p:nvPr/>
        </p:nvPicPr>
        <p:blipFill>
          <a:blip r:embed="rId3"/>
          <a:stretch>
            <a:fillRect/>
          </a:stretch>
        </p:blipFill>
        <p:spPr>
          <a:xfrm>
            <a:off x="2969298" y="3540628"/>
            <a:ext cx="1640802" cy="1289497"/>
          </a:xfrm>
          <a:prstGeom prst="rect">
            <a:avLst/>
          </a:prstGeom>
        </p:spPr>
      </p:pic>
      <p:pic>
        <p:nvPicPr>
          <p:cNvPr id="18" name="Picture 17"/>
          <p:cNvPicPr>
            <a:picLocks noChangeAspect="1"/>
          </p:cNvPicPr>
          <p:nvPr/>
        </p:nvPicPr>
        <p:blipFill>
          <a:blip r:embed="rId4"/>
          <a:stretch>
            <a:fillRect/>
          </a:stretch>
        </p:blipFill>
        <p:spPr>
          <a:xfrm>
            <a:off x="1512606" y="1574290"/>
            <a:ext cx="5083857" cy="1715670"/>
          </a:xfrm>
          <a:prstGeom prst="rect">
            <a:avLst/>
          </a:prstGeom>
        </p:spPr>
      </p:pic>
      <p:sp>
        <p:nvSpPr>
          <p:cNvPr id="19" name="TextBox 18"/>
          <p:cNvSpPr txBox="1"/>
          <p:nvPr/>
        </p:nvSpPr>
        <p:spPr>
          <a:xfrm>
            <a:off x="680745" y="3136072"/>
            <a:ext cx="1957331" cy="523220"/>
          </a:xfrm>
          <a:prstGeom prst="rect">
            <a:avLst/>
          </a:prstGeom>
          <a:noFill/>
        </p:spPr>
        <p:txBody>
          <a:bodyPr wrap="none" rtlCol="0">
            <a:spAutoFit/>
          </a:bodyPr>
          <a:lstStyle/>
          <a:p>
            <a:pPr algn="ctr"/>
            <a:r>
              <a:rPr lang="en-US" sz="1400" dirty="0"/>
              <a:t>Traditional </a:t>
            </a:r>
            <a:r>
              <a:rPr lang="en-US" sz="1400" dirty="0" err="1"/>
              <a:t>on-premise</a:t>
            </a:r>
            <a:br>
              <a:rPr lang="en-US" sz="1400" dirty="0"/>
            </a:br>
            <a:r>
              <a:rPr lang="en-US" sz="1400" dirty="0"/>
              <a:t> software product</a:t>
            </a:r>
          </a:p>
        </p:txBody>
      </p:sp>
      <p:sp>
        <p:nvSpPr>
          <p:cNvPr id="20" name="TextBox 19"/>
          <p:cNvSpPr txBox="1"/>
          <p:nvPr/>
        </p:nvSpPr>
        <p:spPr>
          <a:xfrm>
            <a:off x="6534492" y="2519351"/>
            <a:ext cx="1837362" cy="307777"/>
          </a:xfrm>
          <a:prstGeom prst="rect">
            <a:avLst/>
          </a:prstGeom>
          <a:noFill/>
        </p:spPr>
        <p:txBody>
          <a:bodyPr wrap="none" rtlCol="0">
            <a:spAutoFit/>
          </a:bodyPr>
          <a:lstStyle/>
          <a:p>
            <a:pPr algn="ctr"/>
            <a:r>
              <a:rPr lang="en-US" sz="1400" dirty="0"/>
              <a:t>SaaS cloud products</a:t>
            </a:r>
          </a:p>
        </p:txBody>
      </p:sp>
      <p:cxnSp>
        <p:nvCxnSpPr>
          <p:cNvPr id="21" name="Straight Arrow Connector 20"/>
          <p:cNvCxnSpPr/>
          <p:nvPr/>
        </p:nvCxnSpPr>
        <p:spPr>
          <a:xfrm flipH="1" flipV="1">
            <a:off x="4213077" y="2324456"/>
            <a:ext cx="666572" cy="124768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86550" y="3659292"/>
            <a:ext cx="494046" cy="307777"/>
          </a:xfrm>
          <a:prstGeom prst="rect">
            <a:avLst/>
          </a:prstGeom>
          <a:noFill/>
        </p:spPr>
        <p:txBody>
          <a:bodyPr wrap="none" rtlCol="0">
            <a:spAutoFit/>
          </a:bodyPr>
          <a:lstStyle/>
          <a:p>
            <a:pPr algn="ctr"/>
            <a:r>
              <a:rPr lang="en-US" sz="1400"/>
              <a:t>Qlik</a:t>
            </a:r>
            <a:endParaRPr lang="en-US" sz="1400" dirty="0"/>
          </a:p>
        </p:txBody>
      </p:sp>
      <p:sp>
        <p:nvSpPr>
          <p:cNvPr id="7" name="TextBox 6"/>
          <p:cNvSpPr txBox="1"/>
          <p:nvPr/>
        </p:nvSpPr>
        <p:spPr>
          <a:xfrm>
            <a:off x="5745304" y="3392220"/>
            <a:ext cx="3309796" cy="1600438"/>
          </a:xfrm>
          <a:prstGeom prst="rect">
            <a:avLst/>
          </a:prstGeom>
          <a:noFill/>
        </p:spPr>
        <p:txBody>
          <a:bodyPr wrap="square" rtlCol="0">
            <a:spAutoFit/>
          </a:bodyPr>
          <a:lstStyle/>
          <a:p>
            <a:pPr marL="285750" indent="-285750">
              <a:buFont typeface="Arial" charset="0"/>
              <a:buChar char="•"/>
            </a:pPr>
            <a:r>
              <a:rPr lang="en-US" sz="1400" dirty="0"/>
              <a:t>BI Software Company</a:t>
            </a:r>
          </a:p>
          <a:p>
            <a:pPr marL="285750" indent="-285750">
              <a:buFont typeface="Arial" charset="0"/>
              <a:buChar char="•"/>
            </a:pPr>
            <a:r>
              <a:rPr lang="en-US" sz="1400" dirty="0"/>
              <a:t>40,000+ customers</a:t>
            </a:r>
          </a:p>
          <a:p>
            <a:pPr marL="285750" indent="-285750">
              <a:buFont typeface="Arial" charset="0"/>
              <a:buChar char="•"/>
            </a:pPr>
            <a:r>
              <a:rPr lang="en-US" sz="1400" dirty="0"/>
              <a:t>2500 employees</a:t>
            </a:r>
          </a:p>
          <a:p>
            <a:pPr marL="285750" indent="-285750">
              <a:buFont typeface="Arial" charset="0"/>
              <a:buChar char="•"/>
            </a:pPr>
            <a:r>
              <a:rPr lang="en-US" sz="1400" dirty="0"/>
              <a:t>On a SaaS &amp; cloud journey</a:t>
            </a:r>
          </a:p>
          <a:p>
            <a:pPr marL="285750" indent="-285750">
              <a:buFont typeface="Arial" charset="0"/>
              <a:buChar char="•"/>
            </a:pPr>
            <a:r>
              <a:rPr lang="en-US" sz="1400" dirty="0"/>
              <a:t>R&amp;D Labs in Sweden, Boston, Italy, Iceland, </a:t>
            </a:r>
            <a:r>
              <a:rPr lang="en-US" sz="1400" b="1" dirty="0"/>
              <a:t>Ottawa</a:t>
            </a:r>
          </a:p>
          <a:p>
            <a:pPr marL="285750" indent="-285750">
              <a:buFont typeface="Arial" charset="0"/>
              <a:buChar char="•"/>
            </a:pPr>
            <a:r>
              <a:rPr lang="en-US" sz="1400" dirty="0"/>
              <a:t>100 employees in Ottawa</a:t>
            </a:r>
          </a:p>
        </p:txBody>
      </p:sp>
      <p:pic>
        <p:nvPicPr>
          <p:cNvPr id="4" name="Picture 3"/>
          <p:cNvPicPr>
            <a:picLocks noChangeAspect="1"/>
          </p:cNvPicPr>
          <p:nvPr/>
        </p:nvPicPr>
        <p:blipFill>
          <a:blip r:embed="rId5"/>
          <a:stretch>
            <a:fillRect/>
          </a:stretch>
        </p:blipFill>
        <p:spPr>
          <a:xfrm>
            <a:off x="1304073" y="3748672"/>
            <a:ext cx="957931" cy="196994"/>
          </a:xfrm>
          <a:prstGeom prst="rect">
            <a:avLst/>
          </a:prstGeom>
        </p:spPr>
      </p:pic>
      <p:pic>
        <p:nvPicPr>
          <p:cNvPr id="5" name="Picture 4"/>
          <p:cNvPicPr>
            <a:picLocks noChangeAspect="1"/>
          </p:cNvPicPr>
          <p:nvPr/>
        </p:nvPicPr>
        <p:blipFill>
          <a:blip r:embed="rId6"/>
          <a:stretch>
            <a:fillRect/>
          </a:stretch>
        </p:blipFill>
        <p:spPr>
          <a:xfrm>
            <a:off x="902595" y="2065246"/>
            <a:ext cx="1257505" cy="590414"/>
          </a:xfrm>
          <a:prstGeom prst="rect">
            <a:avLst/>
          </a:prstGeom>
        </p:spPr>
      </p:pic>
      <p:pic>
        <p:nvPicPr>
          <p:cNvPr id="8" name="Picture 7"/>
          <p:cNvPicPr>
            <a:picLocks noChangeAspect="1"/>
          </p:cNvPicPr>
          <p:nvPr/>
        </p:nvPicPr>
        <p:blipFill rotWithShape="1">
          <a:blip r:embed="rId7"/>
          <a:srcRect l="7281" t="14699" r="8164" b="13472"/>
          <a:stretch/>
        </p:blipFill>
        <p:spPr>
          <a:xfrm>
            <a:off x="1584834" y="1324981"/>
            <a:ext cx="1001381" cy="638005"/>
          </a:xfrm>
          <a:prstGeom prst="rect">
            <a:avLst/>
          </a:prstGeom>
        </p:spPr>
      </p:pic>
      <p:pic>
        <p:nvPicPr>
          <p:cNvPr id="9" name="Picture 8"/>
          <p:cNvPicPr>
            <a:picLocks noChangeAspect="1"/>
          </p:cNvPicPr>
          <p:nvPr/>
        </p:nvPicPr>
        <p:blipFill>
          <a:blip r:embed="rId8"/>
          <a:stretch>
            <a:fillRect/>
          </a:stretch>
        </p:blipFill>
        <p:spPr>
          <a:xfrm>
            <a:off x="3360225" y="1050481"/>
            <a:ext cx="989002" cy="725957"/>
          </a:xfrm>
          <a:prstGeom prst="rect">
            <a:avLst/>
          </a:prstGeom>
        </p:spPr>
      </p:pic>
      <p:sp>
        <p:nvSpPr>
          <p:cNvPr id="10" name="TextBox 9"/>
          <p:cNvSpPr txBox="1"/>
          <p:nvPr/>
        </p:nvSpPr>
        <p:spPr>
          <a:xfrm>
            <a:off x="4349227" y="1092616"/>
            <a:ext cx="1923475" cy="461665"/>
          </a:xfrm>
          <a:prstGeom prst="rect">
            <a:avLst/>
          </a:prstGeom>
          <a:noFill/>
        </p:spPr>
        <p:txBody>
          <a:bodyPr wrap="none" rtlCol="0">
            <a:spAutoFit/>
          </a:bodyPr>
          <a:lstStyle/>
          <a:p>
            <a:r>
              <a:rPr lang="en-US" sz="1200" dirty="0"/>
              <a:t>Elastically Scalable</a:t>
            </a:r>
          </a:p>
          <a:p>
            <a:r>
              <a:rPr lang="en-US" sz="1200" dirty="0"/>
              <a:t>Cloud/Hybrid Architecture</a:t>
            </a:r>
          </a:p>
        </p:txBody>
      </p:sp>
    </p:spTree>
    <p:extLst>
      <p:ext uri="{BB962C8B-B14F-4D97-AF65-F5344CB8AC3E}">
        <p14:creationId xmlns:p14="http://schemas.microsoft.com/office/powerpoint/2010/main" val="3823815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63184AB-97AA-FC48-B0B9-E5EF6249A306}"/>
              </a:ext>
            </a:extLst>
          </p:cNvPr>
          <p:cNvSpPr/>
          <p:nvPr/>
        </p:nvSpPr>
        <p:spPr>
          <a:xfrm>
            <a:off x="5375019" y="1259425"/>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2" name="Rectangle 1">
            <a:extLst>
              <a:ext uri="{FF2B5EF4-FFF2-40B4-BE49-F238E27FC236}">
                <a16:creationId xmlns:a16="http://schemas.microsoft.com/office/drawing/2014/main" id="{CBF7C5C2-F2C9-164E-BE1A-572B5B000525}"/>
              </a:ext>
            </a:extLst>
          </p:cNvPr>
          <p:cNvSpPr/>
          <p:nvPr/>
        </p:nvSpPr>
        <p:spPr>
          <a:xfrm>
            <a:off x="5501583" y="1401487"/>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Cloud “App” </a:t>
            </a:r>
            <a:r>
              <a:rPr lang="en-GB" sz="1400" dirty="0" err="1"/>
              <a:t>Microservices</a:t>
            </a:r>
            <a:endParaRPr lang="en-GB" sz="1400" dirty="0"/>
          </a:p>
        </p:txBody>
      </p:sp>
      <p:sp>
        <p:nvSpPr>
          <p:cNvPr id="12" name="Title 1">
            <a:extLst>
              <a:ext uri="{FF2B5EF4-FFF2-40B4-BE49-F238E27FC236}">
                <a16:creationId xmlns:a16="http://schemas.microsoft.com/office/drawing/2014/main" id="{B69786ED-986A-9D42-A90D-B4164B738C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Qlik Sense Cloud - Future</a:t>
            </a:r>
          </a:p>
        </p:txBody>
      </p:sp>
      <p:cxnSp>
        <p:nvCxnSpPr>
          <p:cNvPr id="14" name="Straight Arrow Connector 13">
            <a:extLst>
              <a:ext uri="{FF2B5EF4-FFF2-40B4-BE49-F238E27FC236}">
                <a16:creationId xmlns:a16="http://schemas.microsoft.com/office/drawing/2014/main" id="{C28FA162-2AF2-C742-8939-A6961F5F7643}"/>
              </a:ext>
            </a:extLst>
          </p:cNvPr>
          <p:cNvCxnSpPr>
            <a:cxnSpLocks/>
          </p:cNvCxnSpPr>
          <p:nvPr/>
        </p:nvCxnSpPr>
        <p:spPr>
          <a:xfrm>
            <a:off x="6685621" y="2479003"/>
            <a:ext cx="218219" cy="471187"/>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1292CB-D40F-B446-A343-5F0345AE0E1F}"/>
              </a:ext>
            </a:extLst>
          </p:cNvPr>
          <p:cNvCxnSpPr>
            <a:cxnSpLocks/>
          </p:cNvCxnSpPr>
          <p:nvPr/>
        </p:nvCxnSpPr>
        <p:spPr>
          <a:xfrm flipH="1">
            <a:off x="5737944" y="2471220"/>
            <a:ext cx="258917" cy="457934"/>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BCE8C40B-8723-7241-AAFD-135E44E68413}"/>
              </a:ext>
            </a:extLst>
          </p:cNvPr>
          <p:cNvSpPr/>
          <p:nvPr/>
        </p:nvSpPr>
        <p:spPr>
          <a:xfrm>
            <a:off x="5400442" y="305538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7" name="Rectangle 36">
            <a:extLst>
              <a:ext uri="{FF2B5EF4-FFF2-40B4-BE49-F238E27FC236}">
                <a16:creationId xmlns:a16="http://schemas.microsoft.com/office/drawing/2014/main" id="{45120EE0-B706-424B-872C-ECE975880490}"/>
              </a:ext>
            </a:extLst>
          </p:cNvPr>
          <p:cNvSpPr/>
          <p:nvPr/>
        </p:nvSpPr>
        <p:spPr>
          <a:xfrm>
            <a:off x="6405801" y="305538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8" name="Rectangle 37">
            <a:extLst>
              <a:ext uri="{FF2B5EF4-FFF2-40B4-BE49-F238E27FC236}">
                <a16:creationId xmlns:a16="http://schemas.microsoft.com/office/drawing/2014/main" id="{3CF68C81-6F59-EF46-B8E6-A671D6269DB1}"/>
              </a:ext>
            </a:extLst>
          </p:cNvPr>
          <p:cNvSpPr/>
          <p:nvPr/>
        </p:nvSpPr>
        <p:spPr>
          <a:xfrm>
            <a:off x="5400442" y="367770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9" name="Rectangle 38">
            <a:extLst>
              <a:ext uri="{FF2B5EF4-FFF2-40B4-BE49-F238E27FC236}">
                <a16:creationId xmlns:a16="http://schemas.microsoft.com/office/drawing/2014/main" id="{1565592D-001A-8B49-9C72-B50D789964D4}"/>
              </a:ext>
            </a:extLst>
          </p:cNvPr>
          <p:cNvSpPr/>
          <p:nvPr/>
        </p:nvSpPr>
        <p:spPr>
          <a:xfrm>
            <a:off x="6405801" y="367770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40" name="Rectangle 39">
            <a:extLst>
              <a:ext uri="{FF2B5EF4-FFF2-40B4-BE49-F238E27FC236}">
                <a16:creationId xmlns:a16="http://schemas.microsoft.com/office/drawing/2014/main" id="{D413D6B3-ABD9-DA46-AC5E-48F3A8BEFB41}"/>
              </a:ext>
            </a:extLst>
          </p:cNvPr>
          <p:cNvSpPr/>
          <p:nvPr/>
        </p:nvSpPr>
        <p:spPr>
          <a:xfrm>
            <a:off x="5495690" y="318160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a:t>
            </a:r>
            <a:br>
              <a:rPr lang="en-GB" sz="1100" dirty="0"/>
            </a:br>
            <a:r>
              <a:rPr lang="en-GB" sz="1100" dirty="0"/>
              <a:t>Sense</a:t>
            </a:r>
          </a:p>
        </p:txBody>
      </p:sp>
      <p:sp>
        <p:nvSpPr>
          <p:cNvPr id="41" name="Rectangle 40">
            <a:extLst>
              <a:ext uri="{FF2B5EF4-FFF2-40B4-BE49-F238E27FC236}">
                <a16:creationId xmlns:a16="http://schemas.microsoft.com/office/drawing/2014/main" id="{3E98D970-8C60-204D-8D61-EE7EC09EE194}"/>
              </a:ext>
            </a:extLst>
          </p:cNvPr>
          <p:cNvSpPr/>
          <p:nvPr/>
        </p:nvSpPr>
        <p:spPr>
          <a:xfrm>
            <a:off x="6501049" y="318160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sp>
        <p:nvSpPr>
          <p:cNvPr id="42" name="Rectangle 41">
            <a:extLst>
              <a:ext uri="{FF2B5EF4-FFF2-40B4-BE49-F238E27FC236}">
                <a16:creationId xmlns:a16="http://schemas.microsoft.com/office/drawing/2014/main" id="{DA23D4ED-5BFE-A644-B459-841C4595CD9A}"/>
              </a:ext>
            </a:extLst>
          </p:cNvPr>
          <p:cNvSpPr/>
          <p:nvPr/>
        </p:nvSpPr>
        <p:spPr>
          <a:xfrm>
            <a:off x="5495690" y="3803932"/>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sp>
        <p:nvSpPr>
          <p:cNvPr id="43" name="Rectangle 42">
            <a:extLst>
              <a:ext uri="{FF2B5EF4-FFF2-40B4-BE49-F238E27FC236}">
                <a16:creationId xmlns:a16="http://schemas.microsoft.com/office/drawing/2014/main" id="{F5EF8721-31B1-8043-98EB-F78CFCF03E76}"/>
              </a:ext>
            </a:extLst>
          </p:cNvPr>
          <p:cNvSpPr/>
          <p:nvPr/>
        </p:nvSpPr>
        <p:spPr>
          <a:xfrm>
            <a:off x="6501049" y="3803932"/>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sp>
        <p:nvSpPr>
          <p:cNvPr id="9" name="Rectangle 8">
            <a:extLst>
              <a:ext uri="{FF2B5EF4-FFF2-40B4-BE49-F238E27FC236}">
                <a16:creationId xmlns:a16="http://schemas.microsoft.com/office/drawing/2014/main" id="{8702676A-E33C-BA4A-AC87-6025EDC83CBA}"/>
              </a:ext>
            </a:extLst>
          </p:cNvPr>
          <p:cNvSpPr/>
          <p:nvPr/>
        </p:nvSpPr>
        <p:spPr>
          <a:xfrm>
            <a:off x="1255833" y="1309542"/>
            <a:ext cx="3171162" cy="923330"/>
          </a:xfrm>
          <a:prstGeom prst="rect">
            <a:avLst/>
          </a:prstGeom>
        </p:spPr>
        <p:txBody>
          <a:bodyPr wrap="square">
            <a:spAutoFit/>
          </a:bodyPr>
          <a:lstStyle/>
          <a:p>
            <a:r>
              <a:rPr lang="en-US" dirty="0"/>
              <a:t>Qlik Cloud specific components, e.g., ecommerce</a:t>
            </a:r>
          </a:p>
        </p:txBody>
      </p:sp>
      <p:pic>
        <p:nvPicPr>
          <p:cNvPr id="28" name="Picture 27">
            <a:extLst>
              <a:ext uri="{FF2B5EF4-FFF2-40B4-BE49-F238E27FC236}">
                <a16:creationId xmlns:a16="http://schemas.microsoft.com/office/drawing/2014/main" id="{35561F4C-26B6-4A43-B0A8-8203B8CCC5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76756" y="4132386"/>
            <a:ext cx="450245" cy="450245"/>
          </a:xfrm>
          <a:prstGeom prst="rect">
            <a:avLst/>
          </a:prstGeom>
        </p:spPr>
      </p:pic>
      <p:pic>
        <p:nvPicPr>
          <p:cNvPr id="29" name="Picture 28">
            <a:extLst>
              <a:ext uri="{FF2B5EF4-FFF2-40B4-BE49-F238E27FC236}">
                <a16:creationId xmlns:a16="http://schemas.microsoft.com/office/drawing/2014/main" id="{1DCBC4E7-C240-6948-8E51-946DB623964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18027" y="2081420"/>
            <a:ext cx="450245" cy="450245"/>
          </a:xfrm>
          <a:prstGeom prst="rect">
            <a:avLst/>
          </a:prstGeom>
        </p:spPr>
      </p:pic>
      <p:sp>
        <p:nvSpPr>
          <p:cNvPr id="30" name="Rectangle 29">
            <a:extLst>
              <a:ext uri="{FF2B5EF4-FFF2-40B4-BE49-F238E27FC236}">
                <a16:creationId xmlns:a16="http://schemas.microsoft.com/office/drawing/2014/main" id="{D8B5DB8F-699A-7542-B621-292507F12D2C}"/>
              </a:ext>
            </a:extLst>
          </p:cNvPr>
          <p:cNvSpPr/>
          <p:nvPr/>
        </p:nvSpPr>
        <p:spPr>
          <a:xfrm>
            <a:off x="1255833" y="3055381"/>
            <a:ext cx="2585840" cy="923330"/>
          </a:xfrm>
          <a:prstGeom prst="rect">
            <a:avLst/>
          </a:prstGeom>
        </p:spPr>
        <p:txBody>
          <a:bodyPr wrap="square">
            <a:spAutoFit/>
          </a:bodyPr>
          <a:lstStyle/>
          <a:p>
            <a:r>
              <a:rPr lang="en-US" dirty="0"/>
              <a:t>Qlik Sense platform in containers sessions for everything.</a:t>
            </a:r>
          </a:p>
        </p:txBody>
      </p:sp>
      <p:cxnSp>
        <p:nvCxnSpPr>
          <p:cNvPr id="21" name="Straight Arrow Connector 20">
            <a:extLst>
              <a:ext uri="{FF2B5EF4-FFF2-40B4-BE49-F238E27FC236}">
                <a16:creationId xmlns:a16="http://schemas.microsoft.com/office/drawing/2014/main" id="{6F917D72-15AC-9C4A-AF01-BEB86BD53A1A}"/>
              </a:ext>
            </a:extLst>
          </p:cNvPr>
          <p:cNvCxnSpPr>
            <a:cxnSpLocks/>
          </p:cNvCxnSpPr>
          <p:nvPr/>
        </p:nvCxnSpPr>
        <p:spPr>
          <a:xfrm>
            <a:off x="3902991" y="1787977"/>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67432CC-9500-024E-A7C4-412FBFFDE7AE}"/>
              </a:ext>
            </a:extLst>
          </p:cNvPr>
          <p:cNvCxnSpPr>
            <a:cxnSpLocks/>
          </p:cNvCxnSpPr>
          <p:nvPr/>
        </p:nvCxnSpPr>
        <p:spPr>
          <a:xfrm>
            <a:off x="3959615" y="3631605"/>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329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63184AB-97AA-FC48-B0B9-E5EF6249A306}"/>
              </a:ext>
            </a:extLst>
          </p:cNvPr>
          <p:cNvSpPr/>
          <p:nvPr/>
        </p:nvSpPr>
        <p:spPr>
          <a:xfrm>
            <a:off x="5375019" y="1259425"/>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2" name="Rectangle 1">
            <a:extLst>
              <a:ext uri="{FF2B5EF4-FFF2-40B4-BE49-F238E27FC236}">
                <a16:creationId xmlns:a16="http://schemas.microsoft.com/office/drawing/2014/main" id="{CBF7C5C2-F2C9-164E-BE1A-572B5B000525}"/>
              </a:ext>
            </a:extLst>
          </p:cNvPr>
          <p:cNvSpPr/>
          <p:nvPr/>
        </p:nvSpPr>
        <p:spPr>
          <a:xfrm>
            <a:off x="5501583" y="1401487"/>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Cloud “App” </a:t>
            </a:r>
            <a:r>
              <a:rPr lang="en-GB" sz="1400" dirty="0" err="1"/>
              <a:t>Microservices</a:t>
            </a:r>
            <a:endParaRPr lang="en-GB" sz="1400" dirty="0"/>
          </a:p>
        </p:txBody>
      </p:sp>
      <p:sp>
        <p:nvSpPr>
          <p:cNvPr id="12" name="Title 1">
            <a:extLst>
              <a:ext uri="{FF2B5EF4-FFF2-40B4-BE49-F238E27FC236}">
                <a16:creationId xmlns:a16="http://schemas.microsoft.com/office/drawing/2014/main" id="{B69786ED-986A-9D42-A90D-B4164B738C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we are changing</a:t>
            </a:r>
          </a:p>
        </p:txBody>
      </p:sp>
      <p:cxnSp>
        <p:nvCxnSpPr>
          <p:cNvPr id="14" name="Straight Arrow Connector 13">
            <a:extLst>
              <a:ext uri="{FF2B5EF4-FFF2-40B4-BE49-F238E27FC236}">
                <a16:creationId xmlns:a16="http://schemas.microsoft.com/office/drawing/2014/main" id="{C28FA162-2AF2-C742-8939-A6961F5F7643}"/>
              </a:ext>
            </a:extLst>
          </p:cNvPr>
          <p:cNvCxnSpPr>
            <a:cxnSpLocks/>
          </p:cNvCxnSpPr>
          <p:nvPr/>
        </p:nvCxnSpPr>
        <p:spPr>
          <a:xfrm>
            <a:off x="6685621" y="2479003"/>
            <a:ext cx="218219" cy="471187"/>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1292CB-D40F-B446-A343-5F0345AE0E1F}"/>
              </a:ext>
            </a:extLst>
          </p:cNvPr>
          <p:cNvCxnSpPr>
            <a:cxnSpLocks/>
          </p:cNvCxnSpPr>
          <p:nvPr/>
        </p:nvCxnSpPr>
        <p:spPr>
          <a:xfrm flipH="1">
            <a:off x="5737944" y="2471220"/>
            <a:ext cx="258917" cy="457934"/>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BCE8C40B-8723-7241-AAFD-135E44E68413}"/>
              </a:ext>
            </a:extLst>
          </p:cNvPr>
          <p:cNvSpPr/>
          <p:nvPr/>
        </p:nvSpPr>
        <p:spPr>
          <a:xfrm>
            <a:off x="5400442" y="305538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7" name="Rectangle 36">
            <a:extLst>
              <a:ext uri="{FF2B5EF4-FFF2-40B4-BE49-F238E27FC236}">
                <a16:creationId xmlns:a16="http://schemas.microsoft.com/office/drawing/2014/main" id="{45120EE0-B706-424B-872C-ECE975880490}"/>
              </a:ext>
            </a:extLst>
          </p:cNvPr>
          <p:cNvSpPr/>
          <p:nvPr/>
        </p:nvSpPr>
        <p:spPr>
          <a:xfrm>
            <a:off x="6405801" y="305538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8" name="Rectangle 37">
            <a:extLst>
              <a:ext uri="{FF2B5EF4-FFF2-40B4-BE49-F238E27FC236}">
                <a16:creationId xmlns:a16="http://schemas.microsoft.com/office/drawing/2014/main" id="{3CF68C81-6F59-EF46-B8E6-A671D6269DB1}"/>
              </a:ext>
            </a:extLst>
          </p:cNvPr>
          <p:cNvSpPr/>
          <p:nvPr/>
        </p:nvSpPr>
        <p:spPr>
          <a:xfrm>
            <a:off x="5400442" y="367770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9" name="Rectangle 38">
            <a:extLst>
              <a:ext uri="{FF2B5EF4-FFF2-40B4-BE49-F238E27FC236}">
                <a16:creationId xmlns:a16="http://schemas.microsoft.com/office/drawing/2014/main" id="{1565592D-001A-8B49-9C72-B50D789964D4}"/>
              </a:ext>
            </a:extLst>
          </p:cNvPr>
          <p:cNvSpPr/>
          <p:nvPr/>
        </p:nvSpPr>
        <p:spPr>
          <a:xfrm>
            <a:off x="6405801" y="3677705"/>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40" name="Rectangle 39">
            <a:extLst>
              <a:ext uri="{FF2B5EF4-FFF2-40B4-BE49-F238E27FC236}">
                <a16:creationId xmlns:a16="http://schemas.microsoft.com/office/drawing/2014/main" id="{D413D6B3-ABD9-DA46-AC5E-48F3A8BEFB41}"/>
              </a:ext>
            </a:extLst>
          </p:cNvPr>
          <p:cNvSpPr/>
          <p:nvPr/>
        </p:nvSpPr>
        <p:spPr>
          <a:xfrm>
            <a:off x="5495690" y="318160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a:t>
            </a:r>
            <a:br>
              <a:rPr lang="en-GB" sz="1100" dirty="0"/>
            </a:br>
            <a:r>
              <a:rPr lang="en-GB" sz="1100" dirty="0"/>
              <a:t>Sense</a:t>
            </a:r>
          </a:p>
        </p:txBody>
      </p:sp>
      <p:sp>
        <p:nvSpPr>
          <p:cNvPr id="41" name="Rectangle 40">
            <a:extLst>
              <a:ext uri="{FF2B5EF4-FFF2-40B4-BE49-F238E27FC236}">
                <a16:creationId xmlns:a16="http://schemas.microsoft.com/office/drawing/2014/main" id="{3E98D970-8C60-204D-8D61-EE7EC09EE194}"/>
              </a:ext>
            </a:extLst>
          </p:cNvPr>
          <p:cNvSpPr/>
          <p:nvPr/>
        </p:nvSpPr>
        <p:spPr>
          <a:xfrm>
            <a:off x="6501049" y="318160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sp>
        <p:nvSpPr>
          <p:cNvPr id="42" name="Rectangle 41">
            <a:extLst>
              <a:ext uri="{FF2B5EF4-FFF2-40B4-BE49-F238E27FC236}">
                <a16:creationId xmlns:a16="http://schemas.microsoft.com/office/drawing/2014/main" id="{DA23D4ED-5BFE-A644-B459-841C4595CD9A}"/>
              </a:ext>
            </a:extLst>
          </p:cNvPr>
          <p:cNvSpPr/>
          <p:nvPr/>
        </p:nvSpPr>
        <p:spPr>
          <a:xfrm>
            <a:off x="5495690" y="3803932"/>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sp>
        <p:nvSpPr>
          <p:cNvPr id="43" name="Rectangle 42">
            <a:extLst>
              <a:ext uri="{FF2B5EF4-FFF2-40B4-BE49-F238E27FC236}">
                <a16:creationId xmlns:a16="http://schemas.microsoft.com/office/drawing/2014/main" id="{F5EF8721-31B1-8043-98EB-F78CFCF03E76}"/>
              </a:ext>
            </a:extLst>
          </p:cNvPr>
          <p:cNvSpPr/>
          <p:nvPr/>
        </p:nvSpPr>
        <p:spPr>
          <a:xfrm>
            <a:off x="6501049" y="3803932"/>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Qlik Sense</a:t>
            </a:r>
          </a:p>
        </p:txBody>
      </p:sp>
      <p:pic>
        <p:nvPicPr>
          <p:cNvPr id="28" name="Picture 27">
            <a:extLst>
              <a:ext uri="{FF2B5EF4-FFF2-40B4-BE49-F238E27FC236}">
                <a16:creationId xmlns:a16="http://schemas.microsoft.com/office/drawing/2014/main" id="{35561F4C-26B6-4A43-B0A8-8203B8CCC5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76756" y="4132386"/>
            <a:ext cx="450245" cy="450245"/>
          </a:xfrm>
          <a:prstGeom prst="rect">
            <a:avLst/>
          </a:prstGeom>
        </p:spPr>
      </p:pic>
      <p:pic>
        <p:nvPicPr>
          <p:cNvPr id="29" name="Picture 28">
            <a:extLst>
              <a:ext uri="{FF2B5EF4-FFF2-40B4-BE49-F238E27FC236}">
                <a16:creationId xmlns:a16="http://schemas.microsoft.com/office/drawing/2014/main" id="{1DCBC4E7-C240-6948-8E51-946DB623964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18027" y="2081420"/>
            <a:ext cx="450245" cy="450245"/>
          </a:xfrm>
          <a:prstGeom prst="rect">
            <a:avLst/>
          </a:prstGeom>
        </p:spPr>
      </p:pic>
      <p:sp>
        <p:nvSpPr>
          <p:cNvPr id="23" name="TextBox 22">
            <a:extLst>
              <a:ext uri="{FF2B5EF4-FFF2-40B4-BE49-F238E27FC236}">
                <a16:creationId xmlns:a16="http://schemas.microsoft.com/office/drawing/2014/main" id="{739AF662-5123-9A4D-9BD7-7F976FD8E3F3}"/>
              </a:ext>
            </a:extLst>
          </p:cNvPr>
          <p:cNvSpPr txBox="1"/>
          <p:nvPr/>
        </p:nvSpPr>
        <p:spPr>
          <a:xfrm>
            <a:off x="683575" y="1909463"/>
            <a:ext cx="39081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Moving to Kubernetes</a:t>
            </a:r>
          </a:p>
          <a:p>
            <a:pPr marL="285750" indent="-285750">
              <a:buFont typeface="Arial" panose="020B0604020202020204" pitchFamily="34" charset="0"/>
              <a:buChar char="•"/>
            </a:pPr>
            <a:r>
              <a:rPr lang="en-US" dirty="0"/>
              <a:t>More </a:t>
            </a:r>
            <a:r>
              <a:rPr lang="en-US" dirty="0" err="1"/>
              <a:t>microservices</a:t>
            </a:r>
            <a:endParaRPr lang="en-US" dirty="0"/>
          </a:p>
          <a:p>
            <a:pPr marL="285750" indent="-285750">
              <a:buFont typeface="Arial" panose="020B0604020202020204" pitchFamily="34" charset="0"/>
              <a:buChar char="•"/>
            </a:pPr>
            <a:r>
              <a:rPr lang="en-US" dirty="0"/>
              <a:t>Hybrid architecture</a:t>
            </a:r>
          </a:p>
        </p:txBody>
      </p:sp>
    </p:spTree>
    <p:extLst>
      <p:ext uri="{BB962C8B-B14F-4D97-AF65-F5344CB8AC3E}">
        <p14:creationId xmlns:p14="http://schemas.microsoft.com/office/powerpoint/2010/main" val="2526816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Kubernetes Basics</a:t>
            </a:r>
          </a:p>
        </p:txBody>
      </p:sp>
      <p:sp>
        <p:nvSpPr>
          <p:cNvPr id="3" name="TextBox 2"/>
          <p:cNvSpPr txBox="1"/>
          <p:nvPr/>
        </p:nvSpPr>
        <p:spPr>
          <a:xfrm>
            <a:off x="706582" y="1147157"/>
            <a:ext cx="3204852" cy="3693319"/>
          </a:xfrm>
          <a:prstGeom prst="rect">
            <a:avLst/>
          </a:prstGeom>
          <a:noFill/>
        </p:spPr>
        <p:txBody>
          <a:bodyPr wrap="none" rtlCol="0">
            <a:spAutoFit/>
          </a:bodyPr>
          <a:lstStyle/>
          <a:p>
            <a:pPr marL="285750" indent="-285750">
              <a:buFont typeface="Arial" charset="0"/>
              <a:buChar char="•"/>
            </a:pPr>
            <a:r>
              <a:rPr lang="en-US" dirty="0"/>
              <a:t>Masters</a:t>
            </a:r>
          </a:p>
          <a:p>
            <a:pPr marL="285750" indent="-285750">
              <a:buFont typeface="Arial" charset="0"/>
              <a:buChar char="•"/>
            </a:pPr>
            <a:r>
              <a:rPr lang="en-US" dirty="0"/>
              <a:t>Nodes</a:t>
            </a:r>
          </a:p>
          <a:p>
            <a:pPr marL="285750" indent="-285750">
              <a:buFont typeface="Arial" charset="0"/>
              <a:buChar char="•"/>
            </a:pPr>
            <a:r>
              <a:rPr lang="en-US" dirty="0"/>
              <a:t>Pods</a:t>
            </a:r>
          </a:p>
          <a:p>
            <a:pPr marL="742950" lvl="1" indent="-285750">
              <a:buFont typeface="Arial" charset="0"/>
              <a:buChar char="•"/>
            </a:pPr>
            <a:r>
              <a:rPr lang="en-US" dirty="0" err="1"/>
              <a:t>ReplicaSets</a:t>
            </a:r>
            <a:endParaRPr lang="en-US" dirty="0"/>
          </a:p>
          <a:p>
            <a:pPr marL="742950" lvl="1" indent="-285750">
              <a:buFont typeface="Arial" charset="0"/>
              <a:buChar char="•"/>
            </a:pPr>
            <a:r>
              <a:rPr lang="en-US" dirty="0"/>
              <a:t>Deployments</a:t>
            </a:r>
          </a:p>
          <a:p>
            <a:pPr marL="285750" indent="-285750">
              <a:buFont typeface="Arial" charset="0"/>
              <a:buChar char="•"/>
            </a:pPr>
            <a:r>
              <a:rPr lang="en-US" dirty="0"/>
              <a:t>Services</a:t>
            </a:r>
          </a:p>
          <a:p>
            <a:pPr marL="742950" lvl="1" indent="-285750">
              <a:buFont typeface="Arial" charset="0"/>
              <a:buChar char="•"/>
            </a:pPr>
            <a:r>
              <a:rPr lang="en-US" dirty="0" err="1"/>
              <a:t>LoadBalancer</a:t>
            </a:r>
            <a:endParaRPr lang="en-US" dirty="0"/>
          </a:p>
          <a:p>
            <a:pPr marL="742950" lvl="1" indent="-285750">
              <a:buFont typeface="Arial" charset="0"/>
              <a:buChar char="•"/>
            </a:pPr>
            <a:r>
              <a:rPr lang="en-US" dirty="0" err="1"/>
              <a:t>NodePort</a:t>
            </a:r>
            <a:endParaRPr lang="en-US" dirty="0"/>
          </a:p>
          <a:p>
            <a:pPr marL="742950" lvl="1" indent="-285750">
              <a:buFont typeface="Arial" charset="0"/>
              <a:buChar char="•"/>
            </a:pPr>
            <a:r>
              <a:rPr lang="en-US" dirty="0" err="1"/>
              <a:t>ClusterIP</a:t>
            </a:r>
            <a:endParaRPr lang="en-US" dirty="0"/>
          </a:p>
          <a:p>
            <a:pPr marL="285750" indent="-285750">
              <a:buFont typeface="Arial" charset="0"/>
              <a:buChar char="•"/>
            </a:pPr>
            <a:r>
              <a:rPr lang="en-US" dirty="0"/>
              <a:t>Ingress</a:t>
            </a:r>
          </a:p>
          <a:p>
            <a:pPr marL="285750" indent="-285750">
              <a:buFont typeface="Arial" charset="0"/>
              <a:buChar char="•"/>
            </a:pPr>
            <a:r>
              <a:rPr lang="en-US" dirty="0" err="1"/>
              <a:t>PersistentVolume</a:t>
            </a:r>
            <a:endParaRPr lang="en-US" dirty="0"/>
          </a:p>
          <a:p>
            <a:pPr marL="742950" lvl="1" indent="-285750">
              <a:buFont typeface="Arial" charset="0"/>
              <a:buChar char="•"/>
            </a:pPr>
            <a:r>
              <a:rPr lang="en-US" dirty="0" err="1"/>
              <a:t>PersitentVolumeClaim</a:t>
            </a:r>
            <a:endParaRPr lang="en-US" dirty="0"/>
          </a:p>
          <a:p>
            <a:pPr marL="285750" indent="-285750">
              <a:buFont typeface="Arial" charset="0"/>
              <a:buChar char="•"/>
            </a:pPr>
            <a:endParaRPr lang="en-US" dirty="0"/>
          </a:p>
        </p:txBody>
      </p:sp>
      <p:sp>
        <p:nvSpPr>
          <p:cNvPr id="4" name="Oval 3"/>
          <p:cNvSpPr/>
          <p:nvPr/>
        </p:nvSpPr>
        <p:spPr>
          <a:xfrm>
            <a:off x="6576796" y="1685842"/>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6127964" y="1685841"/>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474460" y="1685841"/>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25628" y="1689265"/>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923292" y="1685841"/>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785658" y="1163781"/>
            <a:ext cx="2666882" cy="1346663"/>
          </a:xfrm>
          <a:prstGeom prst="roundRect">
            <a:avLst/>
          </a:prstGeom>
          <a:noFill/>
          <a:ln>
            <a:solidFill>
              <a:srgbClr val="96D2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326618" y="3217881"/>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20572" y="3378822"/>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24224" y="3658067"/>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3" name="Rectangle 12"/>
          <p:cNvSpPr/>
          <p:nvPr/>
        </p:nvSpPr>
        <p:spPr>
          <a:xfrm>
            <a:off x="5982256" y="3139331"/>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4" name="Rectangle 13"/>
          <p:cNvSpPr/>
          <p:nvPr/>
        </p:nvSpPr>
        <p:spPr>
          <a:xfrm>
            <a:off x="6753240" y="3139331"/>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5" name="Rectangle 14"/>
          <p:cNvSpPr/>
          <p:nvPr/>
        </p:nvSpPr>
        <p:spPr>
          <a:xfrm>
            <a:off x="7524224" y="3139331"/>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6" name="Rectangle 15"/>
          <p:cNvSpPr/>
          <p:nvPr/>
        </p:nvSpPr>
        <p:spPr>
          <a:xfrm>
            <a:off x="4690672" y="3517981"/>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Master</a:t>
            </a:r>
          </a:p>
        </p:txBody>
      </p:sp>
      <p:sp>
        <p:nvSpPr>
          <p:cNvPr id="17" name="Rectangle 16"/>
          <p:cNvSpPr/>
          <p:nvPr/>
        </p:nvSpPr>
        <p:spPr>
          <a:xfrm>
            <a:off x="5982256" y="3658067"/>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8" name="Rectangle 17"/>
          <p:cNvSpPr/>
          <p:nvPr/>
        </p:nvSpPr>
        <p:spPr>
          <a:xfrm>
            <a:off x="6753240" y="3658067"/>
            <a:ext cx="671344" cy="406400"/>
          </a:xfrm>
          <a:prstGeom prst="rect">
            <a:avLst/>
          </a:prstGeom>
          <a:solidFill>
            <a:srgbClr val="96D2D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Node</a:t>
            </a:r>
          </a:p>
        </p:txBody>
      </p:sp>
      <p:sp>
        <p:nvSpPr>
          <p:cNvPr id="19" name="Oval 18"/>
          <p:cNvSpPr/>
          <p:nvPr/>
        </p:nvSpPr>
        <p:spPr>
          <a:xfrm>
            <a:off x="6576796" y="1287540"/>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127964" y="1287539"/>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74460" y="1287539"/>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025628" y="1290963"/>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923292" y="1287539"/>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76796" y="2098144"/>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127964" y="2098143"/>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474460" y="2098143"/>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025628" y="2101567"/>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923292" y="2098143"/>
            <a:ext cx="308620" cy="292767"/>
          </a:xfrm>
          <a:prstGeom prst="ellipse">
            <a:avLst/>
          </a:prstGeom>
          <a:solidFill>
            <a:srgbClr val="96D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717506" y="2872399"/>
            <a:ext cx="4670035" cy="1346663"/>
          </a:xfrm>
          <a:prstGeom prst="roundRect">
            <a:avLst/>
          </a:prstGeom>
          <a:noFill/>
          <a:ln>
            <a:solidFill>
              <a:srgbClr val="96D2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763526" y="3964979"/>
            <a:ext cx="944489" cy="276999"/>
          </a:xfrm>
          <a:prstGeom prst="rect">
            <a:avLst/>
          </a:prstGeom>
          <a:noFill/>
        </p:spPr>
        <p:txBody>
          <a:bodyPr wrap="none" rtlCol="0">
            <a:spAutoFit/>
          </a:bodyPr>
          <a:lstStyle/>
          <a:p>
            <a:r>
              <a:rPr lang="en-US" sz="1200"/>
              <a:t>K8s cluster</a:t>
            </a:r>
          </a:p>
        </p:txBody>
      </p:sp>
      <p:cxnSp>
        <p:nvCxnSpPr>
          <p:cNvPr id="31" name="Straight Arrow Connector 30"/>
          <p:cNvCxnSpPr/>
          <p:nvPr/>
        </p:nvCxnSpPr>
        <p:spPr>
          <a:xfrm flipV="1">
            <a:off x="7065822" y="2576945"/>
            <a:ext cx="0" cy="278828"/>
          </a:xfrm>
          <a:prstGeom prst="straightConnector1">
            <a:avLst/>
          </a:prstGeom>
          <a:ln>
            <a:solidFill>
              <a:srgbClr val="96D2DC"/>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7848475" y="1617825"/>
            <a:ext cx="448832" cy="817802"/>
          </a:xfrm>
          <a:prstGeom prst="roundRect">
            <a:avLst/>
          </a:prstGeom>
          <a:noFill/>
          <a:ln>
            <a:solidFill>
              <a:srgbClr val="96D2D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7835274" y="1885006"/>
            <a:ext cx="457176" cy="276999"/>
          </a:xfrm>
          <a:prstGeom prst="rect">
            <a:avLst/>
          </a:prstGeom>
          <a:noFill/>
        </p:spPr>
        <p:txBody>
          <a:bodyPr wrap="none" rtlCol="0">
            <a:spAutoFit/>
          </a:bodyPr>
          <a:lstStyle/>
          <a:p>
            <a:r>
              <a:rPr lang="en-US" sz="1200"/>
              <a:t>Pod</a:t>
            </a:r>
          </a:p>
        </p:txBody>
      </p:sp>
    </p:spTree>
    <p:extLst>
      <p:ext uri="{BB962C8B-B14F-4D97-AF65-F5344CB8AC3E}">
        <p14:creationId xmlns:p14="http://schemas.microsoft.com/office/powerpoint/2010/main" val="293535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we like about Kubernetes</a:t>
            </a:r>
          </a:p>
        </p:txBody>
      </p:sp>
      <p:sp>
        <p:nvSpPr>
          <p:cNvPr id="3" name="TextBox 2"/>
          <p:cNvSpPr txBox="1"/>
          <p:nvPr/>
        </p:nvSpPr>
        <p:spPr>
          <a:xfrm>
            <a:off x="1482051" y="1172093"/>
            <a:ext cx="6179897" cy="3693319"/>
          </a:xfrm>
          <a:prstGeom prst="rect">
            <a:avLst/>
          </a:prstGeom>
          <a:noFill/>
        </p:spPr>
        <p:txBody>
          <a:bodyPr wrap="none" rtlCol="0">
            <a:spAutoFit/>
          </a:bodyPr>
          <a:lstStyle/>
          <a:p>
            <a:pPr marL="285750" indent="-285750">
              <a:buFont typeface="Arial" charset="0"/>
              <a:buChar char="•"/>
            </a:pPr>
            <a:r>
              <a:rPr lang="en-US" dirty="0"/>
              <a:t>Feature rich:</a:t>
            </a:r>
          </a:p>
          <a:p>
            <a:pPr marL="742950" lvl="1" indent="-285750">
              <a:buFont typeface="Arial" charset="0"/>
              <a:buChar char="•"/>
            </a:pPr>
            <a:r>
              <a:rPr lang="en-US" dirty="0" err="1"/>
              <a:t>Stateful</a:t>
            </a:r>
            <a:r>
              <a:rPr lang="en-US" dirty="0"/>
              <a:t> service support</a:t>
            </a:r>
          </a:p>
          <a:p>
            <a:pPr marL="742950" lvl="1" indent="-285750">
              <a:buFont typeface="Arial" charset="0"/>
              <a:buChar char="•"/>
            </a:pPr>
            <a:r>
              <a:rPr lang="en-US" dirty="0"/>
              <a:t>Built in auto-scaling</a:t>
            </a:r>
          </a:p>
          <a:p>
            <a:pPr marL="742950" lvl="1" indent="-285750">
              <a:buFont typeface="Arial" charset="0"/>
              <a:buChar char="•"/>
            </a:pPr>
            <a:r>
              <a:rPr lang="en-US" dirty="0" err="1"/>
              <a:t>Cron</a:t>
            </a:r>
            <a:r>
              <a:rPr lang="en-US" dirty="0"/>
              <a:t> jobs</a:t>
            </a:r>
          </a:p>
          <a:p>
            <a:pPr marL="742950" lvl="1" indent="-285750">
              <a:buFont typeface="Arial" charset="0"/>
              <a:buChar char="•"/>
            </a:pPr>
            <a:r>
              <a:rPr lang="en-US" dirty="0"/>
              <a:t>Ingress (abstraction of routing rules)</a:t>
            </a:r>
          </a:p>
          <a:p>
            <a:pPr marL="285750" indent="-285750">
              <a:buFont typeface="Arial" charset="0"/>
              <a:buChar char="•"/>
            </a:pPr>
            <a:r>
              <a:rPr lang="en-US" dirty="0"/>
              <a:t>Huge community adding more features:</a:t>
            </a:r>
          </a:p>
          <a:p>
            <a:pPr marL="742950" lvl="1" indent="-285750">
              <a:buFont typeface="Arial" charset="0"/>
              <a:buChar char="•"/>
            </a:pPr>
            <a:r>
              <a:rPr lang="en-US" dirty="0"/>
              <a:t>Helm</a:t>
            </a:r>
          </a:p>
          <a:p>
            <a:pPr marL="742950" lvl="1" indent="-285750">
              <a:buFont typeface="Arial" charset="0"/>
              <a:buChar char="•"/>
            </a:pPr>
            <a:r>
              <a:rPr lang="en-US" dirty="0"/>
              <a:t>Service Mesh</a:t>
            </a:r>
          </a:p>
          <a:p>
            <a:pPr marL="285750" indent="-285750">
              <a:buFont typeface="Arial" charset="0"/>
              <a:buChar char="•"/>
            </a:pPr>
            <a:r>
              <a:rPr lang="en-US" dirty="0"/>
              <a:t>Lots of momentum</a:t>
            </a:r>
          </a:p>
          <a:p>
            <a:pPr marL="285750" indent="-285750">
              <a:buFont typeface="Arial" charset="0"/>
              <a:buChar char="•"/>
            </a:pPr>
            <a:r>
              <a:rPr lang="en-US" dirty="0"/>
              <a:t>Written in go </a:t>
            </a:r>
            <a:r>
              <a:rPr lang="en-US" dirty="0">
                <a:sym typeface="Wingdings"/>
              </a:rPr>
              <a:t></a:t>
            </a:r>
            <a:endParaRPr lang="en-US" dirty="0"/>
          </a:p>
          <a:p>
            <a:pPr marL="285750" indent="-285750">
              <a:buFont typeface="Arial" charset="0"/>
              <a:buChar char="•"/>
            </a:pPr>
            <a:r>
              <a:rPr lang="en-US" dirty="0"/>
              <a:t>Direction is set by open source community</a:t>
            </a:r>
          </a:p>
          <a:p>
            <a:pPr marL="285750" indent="-285750">
              <a:buFont typeface="Arial" charset="0"/>
              <a:buChar char="•"/>
            </a:pPr>
            <a:r>
              <a:rPr lang="en-US" dirty="0"/>
              <a:t>Based on experience solving problems faced by Google</a:t>
            </a:r>
          </a:p>
          <a:p>
            <a:pPr marL="285750" indent="-285750">
              <a:buFont typeface="Arial" charset="0"/>
              <a:buChar char="•"/>
            </a:pPr>
            <a:endParaRPr lang="en-US" dirty="0"/>
          </a:p>
        </p:txBody>
      </p:sp>
    </p:spTree>
    <p:extLst>
      <p:ext uri="{BB962C8B-B14F-4D97-AF65-F5344CB8AC3E}">
        <p14:creationId xmlns:p14="http://schemas.microsoft.com/office/powerpoint/2010/main" val="3467431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2145818"/>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Questions?</a:t>
            </a:r>
          </a:p>
        </p:txBody>
      </p:sp>
    </p:spTree>
    <p:extLst>
      <p:ext uri="{BB962C8B-B14F-4D97-AF65-F5344CB8AC3E}">
        <p14:creationId xmlns:p14="http://schemas.microsoft.com/office/powerpoint/2010/main" val="184160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2145818"/>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Thank you!</a:t>
            </a:r>
          </a:p>
        </p:txBody>
      </p:sp>
    </p:spTree>
    <p:extLst>
      <p:ext uri="{BB962C8B-B14F-4D97-AF65-F5344CB8AC3E}">
        <p14:creationId xmlns:p14="http://schemas.microsoft.com/office/powerpoint/2010/main" val="3960226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D95E-0469-1845-AAB3-EA385C6AFC54}"/>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Our Starting Point</a:t>
            </a:r>
          </a:p>
        </p:txBody>
      </p:sp>
      <p:sp>
        <p:nvSpPr>
          <p:cNvPr id="7" name="Rectangle 6">
            <a:extLst>
              <a:ext uri="{FF2B5EF4-FFF2-40B4-BE49-F238E27FC236}">
                <a16:creationId xmlns:a16="http://schemas.microsoft.com/office/drawing/2014/main" id="{5F1B450C-EFE7-6840-B09F-1FD208476BC0}"/>
              </a:ext>
            </a:extLst>
          </p:cNvPr>
          <p:cNvSpPr/>
          <p:nvPr/>
        </p:nvSpPr>
        <p:spPr>
          <a:xfrm>
            <a:off x="5501583" y="1387843"/>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8" name="Rectangle 7">
            <a:extLst>
              <a:ext uri="{FF2B5EF4-FFF2-40B4-BE49-F238E27FC236}">
                <a16:creationId xmlns:a16="http://schemas.microsoft.com/office/drawing/2014/main" id="{68C6B528-4465-2B4C-84E2-3C3EE8EE84DA}"/>
              </a:ext>
            </a:extLst>
          </p:cNvPr>
          <p:cNvSpPr/>
          <p:nvPr/>
        </p:nvSpPr>
        <p:spPr>
          <a:xfrm>
            <a:off x="6569802" y="30647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boxes</a:t>
            </a:r>
          </a:p>
        </p:txBody>
      </p:sp>
      <p:sp>
        <p:nvSpPr>
          <p:cNvPr id="9" name="Rectangle 8">
            <a:extLst>
              <a:ext uri="{FF2B5EF4-FFF2-40B4-BE49-F238E27FC236}">
                <a16:creationId xmlns:a16="http://schemas.microsoft.com/office/drawing/2014/main" id="{56A29A26-3F80-6241-B86A-5D3F0642D938}"/>
              </a:ext>
            </a:extLst>
          </p:cNvPr>
          <p:cNvSpPr/>
          <p:nvPr/>
        </p:nvSpPr>
        <p:spPr>
          <a:xfrm>
            <a:off x="6722202" y="32171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 boxes</a:t>
            </a:r>
          </a:p>
        </p:txBody>
      </p:sp>
      <p:sp>
        <p:nvSpPr>
          <p:cNvPr id="10" name="Rectangle 9">
            <a:extLst>
              <a:ext uri="{FF2B5EF4-FFF2-40B4-BE49-F238E27FC236}">
                <a16:creationId xmlns:a16="http://schemas.microsoft.com/office/drawing/2014/main" id="{7206732B-5F86-6249-ACFE-49719A807663}"/>
              </a:ext>
            </a:extLst>
          </p:cNvPr>
          <p:cNvSpPr/>
          <p:nvPr/>
        </p:nvSpPr>
        <p:spPr>
          <a:xfrm>
            <a:off x="6874602" y="33695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pic>
        <p:nvPicPr>
          <p:cNvPr id="11" name="Picture 10">
            <a:extLst>
              <a:ext uri="{FF2B5EF4-FFF2-40B4-BE49-F238E27FC236}">
                <a16:creationId xmlns:a16="http://schemas.microsoft.com/office/drawing/2014/main" id="{21DB9CF5-5BD2-2444-9463-6BA7D16BBF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35553" y="4072257"/>
            <a:ext cx="340278" cy="340278"/>
          </a:xfrm>
          <a:prstGeom prst="rect">
            <a:avLst/>
          </a:prstGeom>
        </p:spPr>
      </p:pic>
      <p:cxnSp>
        <p:nvCxnSpPr>
          <p:cNvPr id="12" name="Straight Arrow Connector 11">
            <a:extLst>
              <a:ext uri="{FF2B5EF4-FFF2-40B4-BE49-F238E27FC236}">
                <a16:creationId xmlns:a16="http://schemas.microsoft.com/office/drawing/2014/main" id="{7D7927C6-D4F2-944F-B336-7AB14614BE25}"/>
              </a:ext>
            </a:extLst>
          </p:cNvPr>
          <p:cNvCxnSpPr>
            <a:cxnSpLocks/>
          </p:cNvCxnSpPr>
          <p:nvPr/>
        </p:nvCxnSpPr>
        <p:spPr>
          <a:xfrm>
            <a:off x="6794771" y="2484811"/>
            <a:ext cx="352093" cy="379333"/>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F1A421C-6EED-3947-BE77-95554080766F}"/>
              </a:ext>
            </a:extLst>
          </p:cNvPr>
          <p:cNvSpPr/>
          <p:nvPr/>
        </p:nvSpPr>
        <p:spPr>
          <a:xfrm>
            <a:off x="831894" y="1387843"/>
            <a:ext cx="3388013" cy="1200329"/>
          </a:xfrm>
          <a:prstGeom prst="rect">
            <a:avLst/>
          </a:prstGeom>
        </p:spPr>
        <p:txBody>
          <a:bodyPr wrap="square">
            <a:spAutoFit/>
          </a:bodyPr>
          <a:lstStyle/>
          <a:p>
            <a:r>
              <a:rPr lang="en-US" dirty="0"/>
              <a:t>Cloud specific hub, orchestrated Qlik sessions and app placement, ecommerce, login, etc.</a:t>
            </a:r>
          </a:p>
        </p:txBody>
      </p:sp>
      <p:sp>
        <p:nvSpPr>
          <p:cNvPr id="14" name="Rectangle 13">
            <a:extLst>
              <a:ext uri="{FF2B5EF4-FFF2-40B4-BE49-F238E27FC236}">
                <a16:creationId xmlns:a16="http://schemas.microsoft.com/office/drawing/2014/main" id="{7921218B-E1FB-8B4A-9B58-CC522F9357F7}"/>
              </a:ext>
            </a:extLst>
          </p:cNvPr>
          <p:cNvSpPr/>
          <p:nvPr/>
        </p:nvSpPr>
        <p:spPr>
          <a:xfrm>
            <a:off x="1972571" y="3339275"/>
            <a:ext cx="3159839" cy="646331"/>
          </a:xfrm>
          <a:prstGeom prst="rect">
            <a:avLst/>
          </a:prstGeom>
        </p:spPr>
        <p:txBody>
          <a:bodyPr wrap="none">
            <a:spAutoFit/>
          </a:bodyPr>
          <a:lstStyle/>
          <a:p>
            <a:r>
              <a:rPr lang="en-US" dirty="0"/>
              <a:t>Windows Qlik Sense </a:t>
            </a:r>
            <a:br>
              <a:rPr lang="en-US" dirty="0"/>
            </a:br>
            <a:r>
              <a:rPr lang="en-US" dirty="0"/>
              <a:t>sessions for read and create.</a:t>
            </a:r>
          </a:p>
        </p:txBody>
      </p:sp>
      <p:cxnSp>
        <p:nvCxnSpPr>
          <p:cNvPr id="15" name="Straight Arrow Connector 14">
            <a:extLst>
              <a:ext uri="{FF2B5EF4-FFF2-40B4-BE49-F238E27FC236}">
                <a16:creationId xmlns:a16="http://schemas.microsoft.com/office/drawing/2014/main" id="{42502686-654C-8D43-A91A-A8C5E480C5F1}"/>
              </a:ext>
            </a:extLst>
          </p:cNvPr>
          <p:cNvCxnSpPr>
            <a:cxnSpLocks/>
          </p:cNvCxnSpPr>
          <p:nvPr/>
        </p:nvCxnSpPr>
        <p:spPr>
          <a:xfrm>
            <a:off x="4211815" y="1901265"/>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8D1ED18-5C56-934F-96E2-94372F5A6314}"/>
              </a:ext>
            </a:extLst>
          </p:cNvPr>
          <p:cNvCxnSpPr>
            <a:cxnSpLocks/>
          </p:cNvCxnSpPr>
          <p:nvPr/>
        </p:nvCxnSpPr>
        <p:spPr>
          <a:xfrm>
            <a:off x="5027759" y="3631605"/>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11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D95E-0469-1845-AAB3-EA385C6AFC54}"/>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Challenges</a:t>
            </a:r>
          </a:p>
        </p:txBody>
      </p:sp>
      <p:sp>
        <p:nvSpPr>
          <p:cNvPr id="6" name="TextBox 5">
            <a:extLst>
              <a:ext uri="{FF2B5EF4-FFF2-40B4-BE49-F238E27FC236}">
                <a16:creationId xmlns:a16="http://schemas.microsoft.com/office/drawing/2014/main" id="{965EAEB6-3C29-644E-A96F-6F5B586E61CB}"/>
              </a:ext>
            </a:extLst>
          </p:cNvPr>
          <p:cNvSpPr txBox="1"/>
          <p:nvPr/>
        </p:nvSpPr>
        <p:spPr>
          <a:xfrm>
            <a:off x="475157" y="1661178"/>
            <a:ext cx="49502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Difficult to auto-scale Windows sense servers (so we overprovisioned servers to handle peak load).</a:t>
            </a:r>
          </a:p>
          <a:p>
            <a:pPr marL="285750" indent="-285750">
              <a:buFont typeface="Arial" panose="020B0604020202020204" pitchFamily="34" charset="0"/>
              <a:buChar char="•"/>
            </a:pPr>
            <a:r>
              <a:rPr lang="en-US" dirty="0"/>
              <a:t>Release upgrades were painful.</a:t>
            </a:r>
          </a:p>
          <a:p>
            <a:pPr marL="285750" indent="-285750">
              <a:buFont typeface="Arial" panose="020B0604020202020204" pitchFamily="34" charset="0"/>
              <a:buChar char="•"/>
            </a:pPr>
            <a:r>
              <a:rPr lang="en-US" dirty="0"/>
              <a:t>Deployment process was slow and required outages.</a:t>
            </a:r>
          </a:p>
          <a:p>
            <a:pPr marL="285750" indent="-285750">
              <a:buFont typeface="Arial" panose="020B0604020202020204" pitchFamily="34" charset="0"/>
              <a:buChar char="•"/>
            </a:pPr>
            <a:r>
              <a:rPr lang="en-US" dirty="0"/>
              <a:t>Hard to scale development across a large team.</a:t>
            </a:r>
          </a:p>
          <a:p>
            <a:pPr marL="285750" indent="-285750">
              <a:buFont typeface="Arial" panose="020B0604020202020204" pitchFamily="34" charset="0"/>
              <a:buChar char="•"/>
            </a:pPr>
            <a:r>
              <a:rPr lang="en-US" dirty="0"/>
              <a:t>Operations depended on a small number of overworked developers.</a:t>
            </a:r>
          </a:p>
        </p:txBody>
      </p:sp>
      <p:sp>
        <p:nvSpPr>
          <p:cNvPr id="7" name="Rectangle 6">
            <a:extLst>
              <a:ext uri="{FF2B5EF4-FFF2-40B4-BE49-F238E27FC236}">
                <a16:creationId xmlns:a16="http://schemas.microsoft.com/office/drawing/2014/main" id="{5F1B450C-EFE7-6840-B09F-1FD208476BC0}"/>
              </a:ext>
            </a:extLst>
          </p:cNvPr>
          <p:cNvSpPr/>
          <p:nvPr/>
        </p:nvSpPr>
        <p:spPr>
          <a:xfrm>
            <a:off x="5501583" y="1387843"/>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8" name="Rectangle 7">
            <a:extLst>
              <a:ext uri="{FF2B5EF4-FFF2-40B4-BE49-F238E27FC236}">
                <a16:creationId xmlns:a16="http://schemas.microsoft.com/office/drawing/2014/main" id="{68C6B528-4465-2B4C-84E2-3C3EE8EE84DA}"/>
              </a:ext>
            </a:extLst>
          </p:cNvPr>
          <p:cNvSpPr/>
          <p:nvPr/>
        </p:nvSpPr>
        <p:spPr>
          <a:xfrm>
            <a:off x="6569802" y="30647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boxes</a:t>
            </a:r>
          </a:p>
        </p:txBody>
      </p:sp>
      <p:sp>
        <p:nvSpPr>
          <p:cNvPr id="9" name="Rectangle 8">
            <a:extLst>
              <a:ext uri="{FF2B5EF4-FFF2-40B4-BE49-F238E27FC236}">
                <a16:creationId xmlns:a16="http://schemas.microsoft.com/office/drawing/2014/main" id="{56A29A26-3F80-6241-B86A-5D3F0642D938}"/>
              </a:ext>
            </a:extLst>
          </p:cNvPr>
          <p:cNvSpPr/>
          <p:nvPr/>
        </p:nvSpPr>
        <p:spPr>
          <a:xfrm>
            <a:off x="6722202" y="32171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 boxes</a:t>
            </a:r>
          </a:p>
        </p:txBody>
      </p:sp>
      <p:sp>
        <p:nvSpPr>
          <p:cNvPr id="10" name="Rectangle 9">
            <a:extLst>
              <a:ext uri="{FF2B5EF4-FFF2-40B4-BE49-F238E27FC236}">
                <a16:creationId xmlns:a16="http://schemas.microsoft.com/office/drawing/2014/main" id="{7206732B-5F86-6249-ACFE-49719A807663}"/>
              </a:ext>
            </a:extLst>
          </p:cNvPr>
          <p:cNvSpPr/>
          <p:nvPr/>
        </p:nvSpPr>
        <p:spPr>
          <a:xfrm>
            <a:off x="6874602" y="33695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pic>
        <p:nvPicPr>
          <p:cNvPr id="11" name="Picture 10">
            <a:extLst>
              <a:ext uri="{FF2B5EF4-FFF2-40B4-BE49-F238E27FC236}">
                <a16:creationId xmlns:a16="http://schemas.microsoft.com/office/drawing/2014/main" id="{21DB9CF5-5BD2-2444-9463-6BA7D16BBF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35553" y="4072257"/>
            <a:ext cx="340278" cy="340278"/>
          </a:xfrm>
          <a:prstGeom prst="rect">
            <a:avLst/>
          </a:prstGeom>
        </p:spPr>
      </p:pic>
      <p:cxnSp>
        <p:nvCxnSpPr>
          <p:cNvPr id="12" name="Straight Arrow Connector 11">
            <a:extLst>
              <a:ext uri="{FF2B5EF4-FFF2-40B4-BE49-F238E27FC236}">
                <a16:creationId xmlns:a16="http://schemas.microsoft.com/office/drawing/2014/main" id="{7D7927C6-D4F2-944F-B336-7AB14614BE25}"/>
              </a:ext>
            </a:extLst>
          </p:cNvPr>
          <p:cNvCxnSpPr>
            <a:cxnSpLocks/>
          </p:cNvCxnSpPr>
          <p:nvPr/>
        </p:nvCxnSpPr>
        <p:spPr>
          <a:xfrm>
            <a:off x="6794771" y="2484811"/>
            <a:ext cx="352093" cy="379333"/>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64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63184AB-97AA-FC48-B0B9-E5EF6249A306}"/>
              </a:ext>
            </a:extLst>
          </p:cNvPr>
          <p:cNvSpPr/>
          <p:nvPr/>
        </p:nvSpPr>
        <p:spPr>
          <a:xfrm>
            <a:off x="5375019" y="1245781"/>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2" name="Rectangle 1">
            <a:extLst>
              <a:ext uri="{FF2B5EF4-FFF2-40B4-BE49-F238E27FC236}">
                <a16:creationId xmlns:a16="http://schemas.microsoft.com/office/drawing/2014/main" id="{CBF7C5C2-F2C9-164E-BE1A-572B5B000525}"/>
              </a:ext>
            </a:extLst>
          </p:cNvPr>
          <p:cNvSpPr/>
          <p:nvPr/>
        </p:nvSpPr>
        <p:spPr>
          <a:xfrm>
            <a:off x="5501583" y="1387843"/>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Cloud “App” </a:t>
            </a:r>
            <a:r>
              <a:rPr lang="en-GB" sz="1400" dirty="0" err="1"/>
              <a:t>Microservices</a:t>
            </a:r>
            <a:endParaRPr lang="en-GB" sz="1400" dirty="0"/>
          </a:p>
        </p:txBody>
      </p:sp>
      <p:sp>
        <p:nvSpPr>
          <p:cNvPr id="3" name="Rectangle 2">
            <a:extLst>
              <a:ext uri="{FF2B5EF4-FFF2-40B4-BE49-F238E27FC236}">
                <a16:creationId xmlns:a16="http://schemas.microsoft.com/office/drawing/2014/main" id="{AC1F6DDF-F9A7-ED4E-8A62-374911469052}"/>
              </a:ext>
            </a:extLst>
          </p:cNvPr>
          <p:cNvSpPr/>
          <p:nvPr/>
        </p:nvSpPr>
        <p:spPr>
          <a:xfrm>
            <a:off x="6569802" y="30647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boxes</a:t>
            </a:r>
          </a:p>
        </p:txBody>
      </p:sp>
      <p:sp>
        <p:nvSpPr>
          <p:cNvPr id="4" name="Rectangle 3">
            <a:extLst>
              <a:ext uri="{FF2B5EF4-FFF2-40B4-BE49-F238E27FC236}">
                <a16:creationId xmlns:a16="http://schemas.microsoft.com/office/drawing/2014/main" id="{04B7CBED-6C13-5340-8D98-FD43DE139470}"/>
              </a:ext>
            </a:extLst>
          </p:cNvPr>
          <p:cNvSpPr/>
          <p:nvPr/>
        </p:nvSpPr>
        <p:spPr>
          <a:xfrm>
            <a:off x="6722202" y="32171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 boxes</a:t>
            </a:r>
          </a:p>
        </p:txBody>
      </p:sp>
      <p:sp>
        <p:nvSpPr>
          <p:cNvPr id="5" name="Rectangle 4">
            <a:extLst>
              <a:ext uri="{FF2B5EF4-FFF2-40B4-BE49-F238E27FC236}">
                <a16:creationId xmlns:a16="http://schemas.microsoft.com/office/drawing/2014/main" id="{B8EA9FA8-DB69-8140-A0E7-10A65F17E676}"/>
              </a:ext>
            </a:extLst>
          </p:cNvPr>
          <p:cNvSpPr/>
          <p:nvPr/>
        </p:nvSpPr>
        <p:spPr>
          <a:xfrm>
            <a:off x="6874602" y="33695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pic>
        <p:nvPicPr>
          <p:cNvPr id="7" name="Picture 6">
            <a:extLst>
              <a:ext uri="{FF2B5EF4-FFF2-40B4-BE49-F238E27FC236}">
                <a16:creationId xmlns:a16="http://schemas.microsoft.com/office/drawing/2014/main" id="{77E298B4-7D46-F940-8098-4CBA1E4C286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35553" y="4072257"/>
            <a:ext cx="340278" cy="340278"/>
          </a:xfrm>
          <a:prstGeom prst="rect">
            <a:avLst/>
          </a:prstGeom>
        </p:spPr>
      </p:pic>
      <p:sp>
        <p:nvSpPr>
          <p:cNvPr id="12" name="Title 1">
            <a:extLst>
              <a:ext uri="{FF2B5EF4-FFF2-40B4-BE49-F238E27FC236}">
                <a16:creationId xmlns:a16="http://schemas.microsoft.com/office/drawing/2014/main" id="{B69786ED-986A-9D42-A90D-B4164B738C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Qlik Sense Cloud - Today</a:t>
            </a:r>
          </a:p>
        </p:txBody>
      </p:sp>
      <p:cxnSp>
        <p:nvCxnSpPr>
          <p:cNvPr id="14" name="Straight Arrow Connector 13">
            <a:extLst>
              <a:ext uri="{FF2B5EF4-FFF2-40B4-BE49-F238E27FC236}">
                <a16:creationId xmlns:a16="http://schemas.microsoft.com/office/drawing/2014/main" id="{C28FA162-2AF2-C742-8939-A6961F5F7643}"/>
              </a:ext>
            </a:extLst>
          </p:cNvPr>
          <p:cNvCxnSpPr>
            <a:cxnSpLocks/>
          </p:cNvCxnSpPr>
          <p:nvPr/>
        </p:nvCxnSpPr>
        <p:spPr>
          <a:xfrm>
            <a:off x="6794771" y="2484811"/>
            <a:ext cx="352093" cy="379333"/>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10A52-0408-9442-896D-55A806D2DB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3737" y="2001597"/>
            <a:ext cx="485370" cy="362216"/>
          </a:xfrm>
          <a:prstGeom prst="rect">
            <a:avLst/>
          </a:prstGeom>
        </p:spPr>
      </p:pic>
      <p:pic>
        <p:nvPicPr>
          <p:cNvPr id="20" name="Picture 19">
            <a:extLst>
              <a:ext uri="{FF2B5EF4-FFF2-40B4-BE49-F238E27FC236}">
                <a16:creationId xmlns:a16="http://schemas.microsoft.com/office/drawing/2014/main" id="{EAC2960E-B1EF-3E41-9DB3-B3D6C138FF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57985" y="4071634"/>
            <a:ext cx="563953" cy="555681"/>
          </a:xfrm>
          <a:prstGeom prst="rect">
            <a:avLst/>
          </a:prstGeom>
        </p:spPr>
      </p:pic>
      <p:cxnSp>
        <p:nvCxnSpPr>
          <p:cNvPr id="26" name="Straight Arrow Connector 25">
            <a:extLst>
              <a:ext uri="{FF2B5EF4-FFF2-40B4-BE49-F238E27FC236}">
                <a16:creationId xmlns:a16="http://schemas.microsoft.com/office/drawing/2014/main" id="{F21292CB-D40F-B446-A343-5F0345AE0E1F}"/>
              </a:ext>
            </a:extLst>
          </p:cNvPr>
          <p:cNvCxnSpPr>
            <a:cxnSpLocks/>
          </p:cNvCxnSpPr>
          <p:nvPr/>
        </p:nvCxnSpPr>
        <p:spPr>
          <a:xfrm flipH="1">
            <a:off x="5602579" y="2457576"/>
            <a:ext cx="394281" cy="40514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BCE8C40B-8723-7241-AAFD-135E44E68413}"/>
              </a:ext>
            </a:extLst>
          </p:cNvPr>
          <p:cNvSpPr/>
          <p:nvPr/>
        </p:nvSpPr>
        <p:spPr>
          <a:xfrm>
            <a:off x="4099181" y="3041737"/>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7" name="Rectangle 36">
            <a:extLst>
              <a:ext uri="{FF2B5EF4-FFF2-40B4-BE49-F238E27FC236}">
                <a16:creationId xmlns:a16="http://schemas.microsoft.com/office/drawing/2014/main" id="{45120EE0-B706-424B-872C-ECE975880490}"/>
              </a:ext>
            </a:extLst>
          </p:cNvPr>
          <p:cNvSpPr/>
          <p:nvPr/>
        </p:nvSpPr>
        <p:spPr>
          <a:xfrm>
            <a:off x="5104540" y="3041737"/>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8" name="Rectangle 37">
            <a:extLst>
              <a:ext uri="{FF2B5EF4-FFF2-40B4-BE49-F238E27FC236}">
                <a16:creationId xmlns:a16="http://schemas.microsoft.com/office/drawing/2014/main" id="{3CF68C81-6F59-EF46-B8E6-A671D6269DB1}"/>
              </a:ext>
            </a:extLst>
          </p:cNvPr>
          <p:cNvSpPr/>
          <p:nvPr/>
        </p:nvSpPr>
        <p:spPr>
          <a:xfrm>
            <a:off x="4099181" y="366406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9" name="Rectangle 38">
            <a:extLst>
              <a:ext uri="{FF2B5EF4-FFF2-40B4-BE49-F238E27FC236}">
                <a16:creationId xmlns:a16="http://schemas.microsoft.com/office/drawing/2014/main" id="{1565592D-001A-8B49-9C72-B50D789964D4}"/>
              </a:ext>
            </a:extLst>
          </p:cNvPr>
          <p:cNvSpPr/>
          <p:nvPr/>
        </p:nvSpPr>
        <p:spPr>
          <a:xfrm>
            <a:off x="5104540" y="366406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40" name="Rectangle 39">
            <a:extLst>
              <a:ext uri="{FF2B5EF4-FFF2-40B4-BE49-F238E27FC236}">
                <a16:creationId xmlns:a16="http://schemas.microsoft.com/office/drawing/2014/main" id="{D413D6B3-ABD9-DA46-AC5E-48F3A8BEFB41}"/>
              </a:ext>
            </a:extLst>
          </p:cNvPr>
          <p:cNvSpPr/>
          <p:nvPr/>
        </p:nvSpPr>
        <p:spPr>
          <a:xfrm>
            <a:off x="4194429" y="316796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41" name="Rectangle 40">
            <a:extLst>
              <a:ext uri="{FF2B5EF4-FFF2-40B4-BE49-F238E27FC236}">
                <a16:creationId xmlns:a16="http://schemas.microsoft.com/office/drawing/2014/main" id="{3E98D970-8C60-204D-8D61-EE7EC09EE194}"/>
              </a:ext>
            </a:extLst>
          </p:cNvPr>
          <p:cNvSpPr/>
          <p:nvPr/>
        </p:nvSpPr>
        <p:spPr>
          <a:xfrm>
            <a:off x="5199788" y="316796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42" name="Rectangle 41">
            <a:extLst>
              <a:ext uri="{FF2B5EF4-FFF2-40B4-BE49-F238E27FC236}">
                <a16:creationId xmlns:a16="http://schemas.microsoft.com/office/drawing/2014/main" id="{DA23D4ED-5BFE-A644-B459-841C4595CD9A}"/>
              </a:ext>
            </a:extLst>
          </p:cNvPr>
          <p:cNvSpPr/>
          <p:nvPr/>
        </p:nvSpPr>
        <p:spPr>
          <a:xfrm>
            <a:off x="4194429" y="379028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43" name="Rectangle 42">
            <a:extLst>
              <a:ext uri="{FF2B5EF4-FFF2-40B4-BE49-F238E27FC236}">
                <a16:creationId xmlns:a16="http://schemas.microsoft.com/office/drawing/2014/main" id="{F5EF8721-31B1-8043-98EB-F78CFCF03E76}"/>
              </a:ext>
            </a:extLst>
          </p:cNvPr>
          <p:cNvSpPr/>
          <p:nvPr/>
        </p:nvSpPr>
        <p:spPr>
          <a:xfrm>
            <a:off x="5199788" y="379028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pic>
        <p:nvPicPr>
          <p:cNvPr id="8" name="Picture 7">
            <a:extLst>
              <a:ext uri="{FF2B5EF4-FFF2-40B4-BE49-F238E27FC236}">
                <a16:creationId xmlns:a16="http://schemas.microsoft.com/office/drawing/2014/main" id="{FA666071-C375-E147-964E-26E2F8532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614" y="4145464"/>
            <a:ext cx="443280" cy="443280"/>
          </a:xfrm>
          <a:prstGeom prst="rect">
            <a:avLst/>
          </a:prstGeom>
        </p:spPr>
      </p:pic>
      <p:sp>
        <p:nvSpPr>
          <p:cNvPr id="9" name="Rectangle 8">
            <a:extLst>
              <a:ext uri="{FF2B5EF4-FFF2-40B4-BE49-F238E27FC236}">
                <a16:creationId xmlns:a16="http://schemas.microsoft.com/office/drawing/2014/main" id="{8702676A-E33C-BA4A-AC87-6025EDC83CBA}"/>
              </a:ext>
            </a:extLst>
          </p:cNvPr>
          <p:cNvSpPr/>
          <p:nvPr/>
        </p:nvSpPr>
        <p:spPr>
          <a:xfrm>
            <a:off x="1807997" y="4526821"/>
            <a:ext cx="2378652" cy="646331"/>
          </a:xfrm>
          <a:prstGeom prst="rect">
            <a:avLst/>
          </a:prstGeom>
        </p:spPr>
        <p:txBody>
          <a:bodyPr wrap="square">
            <a:spAutoFit/>
          </a:bodyPr>
          <a:lstStyle/>
          <a:p>
            <a:r>
              <a:rPr lang="en-US" dirty="0"/>
              <a:t>Windows Qlik Sense sessions for </a:t>
            </a:r>
            <a:r>
              <a:rPr lang="en-US" b="1" dirty="0"/>
              <a:t>create</a:t>
            </a:r>
          </a:p>
        </p:txBody>
      </p:sp>
      <p:sp>
        <p:nvSpPr>
          <p:cNvPr id="11" name="TextBox 10">
            <a:extLst>
              <a:ext uri="{FF2B5EF4-FFF2-40B4-BE49-F238E27FC236}">
                <a16:creationId xmlns:a16="http://schemas.microsoft.com/office/drawing/2014/main" id="{9079B9A9-9FE0-6946-8B71-413DDA45CB52}"/>
              </a:ext>
            </a:extLst>
          </p:cNvPr>
          <p:cNvSpPr txBox="1"/>
          <p:nvPr/>
        </p:nvSpPr>
        <p:spPr>
          <a:xfrm>
            <a:off x="683004" y="3167964"/>
            <a:ext cx="2314722" cy="923330"/>
          </a:xfrm>
          <a:prstGeom prst="rect">
            <a:avLst/>
          </a:prstGeom>
          <a:noFill/>
        </p:spPr>
        <p:txBody>
          <a:bodyPr wrap="square" rtlCol="0">
            <a:spAutoFit/>
          </a:bodyPr>
          <a:lstStyle/>
          <a:p>
            <a:r>
              <a:rPr lang="en-US" dirty="0"/>
              <a:t>Engine Container sessions for </a:t>
            </a:r>
            <a:r>
              <a:rPr lang="en-US" b="1" dirty="0"/>
              <a:t>read</a:t>
            </a:r>
          </a:p>
          <a:p>
            <a:endParaRPr lang="en-US" dirty="0"/>
          </a:p>
        </p:txBody>
      </p:sp>
      <p:sp>
        <p:nvSpPr>
          <p:cNvPr id="28" name="TextBox 27">
            <a:extLst>
              <a:ext uri="{FF2B5EF4-FFF2-40B4-BE49-F238E27FC236}">
                <a16:creationId xmlns:a16="http://schemas.microsoft.com/office/drawing/2014/main" id="{99D2012D-1C07-074F-B314-46708AFEAEAA}"/>
              </a:ext>
            </a:extLst>
          </p:cNvPr>
          <p:cNvSpPr txBox="1"/>
          <p:nvPr/>
        </p:nvSpPr>
        <p:spPr>
          <a:xfrm>
            <a:off x="1370067" y="1451250"/>
            <a:ext cx="2314722" cy="923330"/>
          </a:xfrm>
          <a:prstGeom prst="rect">
            <a:avLst/>
          </a:prstGeom>
          <a:noFill/>
        </p:spPr>
        <p:txBody>
          <a:bodyPr wrap="square" rtlCol="0">
            <a:spAutoFit/>
          </a:bodyPr>
          <a:lstStyle/>
          <a:p>
            <a:r>
              <a:rPr lang="en-US" dirty="0"/>
              <a:t>Cloud app broken into </a:t>
            </a:r>
            <a:r>
              <a:rPr lang="en-US" dirty="0" err="1"/>
              <a:t>microservices</a:t>
            </a:r>
            <a:endParaRPr lang="en-US" b="1" dirty="0"/>
          </a:p>
          <a:p>
            <a:endParaRPr lang="en-US" dirty="0"/>
          </a:p>
        </p:txBody>
      </p:sp>
      <p:cxnSp>
        <p:nvCxnSpPr>
          <p:cNvPr id="27" name="Straight Arrow Connector 26">
            <a:extLst>
              <a:ext uri="{FF2B5EF4-FFF2-40B4-BE49-F238E27FC236}">
                <a16:creationId xmlns:a16="http://schemas.microsoft.com/office/drawing/2014/main" id="{F12F5981-D3BF-F04F-A80B-324E01994C84}"/>
              </a:ext>
            </a:extLst>
          </p:cNvPr>
          <p:cNvCxnSpPr>
            <a:cxnSpLocks/>
          </p:cNvCxnSpPr>
          <p:nvPr/>
        </p:nvCxnSpPr>
        <p:spPr>
          <a:xfrm>
            <a:off x="3462169" y="1796069"/>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7731ACB-C701-E942-945E-3B1DD1C2E3FC}"/>
              </a:ext>
            </a:extLst>
          </p:cNvPr>
          <p:cNvCxnSpPr>
            <a:cxnSpLocks/>
          </p:cNvCxnSpPr>
          <p:nvPr/>
        </p:nvCxnSpPr>
        <p:spPr>
          <a:xfrm>
            <a:off x="2730972" y="3525076"/>
            <a:ext cx="1048008" cy="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53C570D-2906-A941-97D1-18EED2972AC8}"/>
              </a:ext>
            </a:extLst>
          </p:cNvPr>
          <p:cNvCxnSpPr>
            <a:cxnSpLocks/>
          </p:cNvCxnSpPr>
          <p:nvPr/>
        </p:nvCxnSpPr>
        <p:spPr>
          <a:xfrm flipV="1">
            <a:off x="4099181" y="4470092"/>
            <a:ext cx="2974448" cy="491081"/>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10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What we changed</a:t>
            </a:r>
          </a:p>
        </p:txBody>
      </p:sp>
      <p:sp>
        <p:nvSpPr>
          <p:cNvPr id="5" name="TextBox 4">
            <a:extLst>
              <a:ext uri="{FF2B5EF4-FFF2-40B4-BE49-F238E27FC236}">
                <a16:creationId xmlns:a16="http://schemas.microsoft.com/office/drawing/2014/main" id="{795F9650-D9C6-734C-BE1C-ECCB914C3572}"/>
              </a:ext>
            </a:extLst>
          </p:cNvPr>
          <p:cNvSpPr txBox="1"/>
          <p:nvPr/>
        </p:nvSpPr>
        <p:spPr>
          <a:xfrm>
            <a:off x="683575" y="1755715"/>
            <a:ext cx="3908197"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Microservices</a:t>
            </a:r>
            <a:r>
              <a:rPr lang="en-US" dirty="0"/>
              <a:t> architecture</a:t>
            </a:r>
          </a:p>
          <a:p>
            <a:pPr marL="285750" indent="-285750">
              <a:buFont typeface="Arial" panose="020B0604020202020204" pitchFamily="34" charset="0"/>
              <a:buChar char="•"/>
            </a:pPr>
            <a:r>
              <a:rPr lang="en-US" dirty="0"/>
              <a:t>Linux QIX engine</a:t>
            </a:r>
          </a:p>
          <a:p>
            <a:pPr marL="285750" indent="-285750">
              <a:buFont typeface="Arial" panose="020B0604020202020204" pitchFamily="34" charset="0"/>
              <a:buChar char="•"/>
            </a:pPr>
            <a:r>
              <a:rPr lang="en-US" dirty="0"/>
              <a:t>Docker containers</a:t>
            </a:r>
          </a:p>
          <a:p>
            <a:pPr marL="285750" indent="-285750">
              <a:buFont typeface="Arial" panose="020B0604020202020204" pitchFamily="34" charset="0"/>
              <a:buChar char="•"/>
            </a:pPr>
            <a:r>
              <a:rPr lang="en-US" dirty="0"/>
              <a:t>Container orchestration</a:t>
            </a:r>
          </a:p>
          <a:p>
            <a:pPr marL="285750" indent="-285750">
              <a:buFont typeface="Arial" panose="020B0604020202020204" pitchFamily="34" charset="0"/>
              <a:buChar char="•"/>
            </a:pPr>
            <a:r>
              <a:rPr lang="en-US" dirty="0"/>
              <a:t>Production hardening</a:t>
            </a:r>
          </a:p>
          <a:p>
            <a:pPr marL="285750" indent="-285750">
              <a:buFont typeface="Arial" panose="020B0604020202020204" pitchFamily="34" charset="0"/>
              <a:buChar char="•"/>
            </a:pPr>
            <a:r>
              <a:rPr lang="en-US" dirty="0"/>
              <a:t>Continuous delivery</a:t>
            </a:r>
          </a:p>
        </p:txBody>
      </p:sp>
      <p:sp>
        <p:nvSpPr>
          <p:cNvPr id="4" name="Rectangle 3">
            <a:extLst>
              <a:ext uri="{FF2B5EF4-FFF2-40B4-BE49-F238E27FC236}">
                <a16:creationId xmlns:a16="http://schemas.microsoft.com/office/drawing/2014/main" id="{A5700D02-BFAF-E54C-8A0F-E42A34E37DBE}"/>
              </a:ext>
            </a:extLst>
          </p:cNvPr>
          <p:cNvSpPr/>
          <p:nvPr/>
        </p:nvSpPr>
        <p:spPr>
          <a:xfrm>
            <a:off x="5375019" y="1245781"/>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Qlik</a:t>
            </a:r>
            <a:r>
              <a:rPr lang="en-GB" sz="1400" dirty="0"/>
              <a:t> Cloud “App”</a:t>
            </a:r>
          </a:p>
        </p:txBody>
      </p:sp>
      <p:sp>
        <p:nvSpPr>
          <p:cNvPr id="6" name="Rectangle 5">
            <a:extLst>
              <a:ext uri="{FF2B5EF4-FFF2-40B4-BE49-F238E27FC236}">
                <a16:creationId xmlns:a16="http://schemas.microsoft.com/office/drawing/2014/main" id="{2B61AAD2-3F4C-6A45-97DE-2CB58FA176E3}"/>
              </a:ext>
            </a:extLst>
          </p:cNvPr>
          <p:cNvSpPr/>
          <p:nvPr/>
        </p:nvSpPr>
        <p:spPr>
          <a:xfrm>
            <a:off x="5501583" y="1387843"/>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Cloud “App” </a:t>
            </a:r>
            <a:r>
              <a:rPr lang="en-GB" sz="1400" dirty="0" err="1"/>
              <a:t>Microservices</a:t>
            </a:r>
            <a:endParaRPr lang="en-GB" sz="1400" dirty="0"/>
          </a:p>
        </p:txBody>
      </p:sp>
      <p:sp>
        <p:nvSpPr>
          <p:cNvPr id="7" name="Rectangle 6">
            <a:extLst>
              <a:ext uri="{FF2B5EF4-FFF2-40B4-BE49-F238E27FC236}">
                <a16:creationId xmlns:a16="http://schemas.microsoft.com/office/drawing/2014/main" id="{D544C307-D0A8-6146-A6A7-AC5ACF891317}"/>
              </a:ext>
            </a:extLst>
          </p:cNvPr>
          <p:cNvSpPr/>
          <p:nvPr/>
        </p:nvSpPr>
        <p:spPr>
          <a:xfrm>
            <a:off x="6569802" y="30647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boxes</a:t>
            </a:r>
          </a:p>
        </p:txBody>
      </p:sp>
      <p:sp>
        <p:nvSpPr>
          <p:cNvPr id="8" name="Rectangle 7">
            <a:extLst>
              <a:ext uri="{FF2B5EF4-FFF2-40B4-BE49-F238E27FC236}">
                <a16:creationId xmlns:a16="http://schemas.microsoft.com/office/drawing/2014/main" id="{D3C5BA5A-EC56-EE4E-94F1-3AC043DD3484}"/>
              </a:ext>
            </a:extLst>
          </p:cNvPr>
          <p:cNvSpPr/>
          <p:nvPr/>
        </p:nvSpPr>
        <p:spPr>
          <a:xfrm>
            <a:off x="6722202" y="32171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 boxes</a:t>
            </a:r>
          </a:p>
        </p:txBody>
      </p:sp>
      <p:sp>
        <p:nvSpPr>
          <p:cNvPr id="9" name="Rectangle 8">
            <a:extLst>
              <a:ext uri="{FF2B5EF4-FFF2-40B4-BE49-F238E27FC236}">
                <a16:creationId xmlns:a16="http://schemas.microsoft.com/office/drawing/2014/main" id="{F72EF43F-41BD-7E48-B14A-43792026E766}"/>
              </a:ext>
            </a:extLst>
          </p:cNvPr>
          <p:cNvSpPr/>
          <p:nvPr/>
        </p:nvSpPr>
        <p:spPr>
          <a:xfrm>
            <a:off x="6874602" y="3369548"/>
            <a:ext cx="1698610" cy="890587"/>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Qlik Sense Windows</a:t>
            </a:r>
          </a:p>
        </p:txBody>
      </p:sp>
      <p:pic>
        <p:nvPicPr>
          <p:cNvPr id="10" name="Picture 9">
            <a:extLst>
              <a:ext uri="{FF2B5EF4-FFF2-40B4-BE49-F238E27FC236}">
                <a16:creationId xmlns:a16="http://schemas.microsoft.com/office/drawing/2014/main" id="{FE903E68-DB0F-F24E-A1DB-AE5C205D9F5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35553" y="4072257"/>
            <a:ext cx="340278" cy="340278"/>
          </a:xfrm>
          <a:prstGeom prst="rect">
            <a:avLst/>
          </a:prstGeom>
        </p:spPr>
      </p:pic>
      <p:cxnSp>
        <p:nvCxnSpPr>
          <p:cNvPr id="11" name="Straight Arrow Connector 10">
            <a:extLst>
              <a:ext uri="{FF2B5EF4-FFF2-40B4-BE49-F238E27FC236}">
                <a16:creationId xmlns:a16="http://schemas.microsoft.com/office/drawing/2014/main" id="{8D0CE7E9-7F1D-484E-B732-521412B96768}"/>
              </a:ext>
            </a:extLst>
          </p:cNvPr>
          <p:cNvCxnSpPr>
            <a:cxnSpLocks/>
          </p:cNvCxnSpPr>
          <p:nvPr/>
        </p:nvCxnSpPr>
        <p:spPr>
          <a:xfrm>
            <a:off x="6794771" y="2484811"/>
            <a:ext cx="352093" cy="379333"/>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17DBF57B-C26F-2D43-97E5-205ACE5A37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3737" y="2001597"/>
            <a:ext cx="485370" cy="362216"/>
          </a:xfrm>
          <a:prstGeom prst="rect">
            <a:avLst/>
          </a:prstGeom>
        </p:spPr>
      </p:pic>
      <p:pic>
        <p:nvPicPr>
          <p:cNvPr id="13" name="Picture 12">
            <a:extLst>
              <a:ext uri="{FF2B5EF4-FFF2-40B4-BE49-F238E27FC236}">
                <a16:creationId xmlns:a16="http://schemas.microsoft.com/office/drawing/2014/main" id="{1CC4FEE4-31BF-DD49-AA22-70551D783C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57985" y="4071634"/>
            <a:ext cx="563953" cy="555681"/>
          </a:xfrm>
          <a:prstGeom prst="rect">
            <a:avLst/>
          </a:prstGeom>
        </p:spPr>
      </p:pic>
      <p:cxnSp>
        <p:nvCxnSpPr>
          <p:cNvPr id="14" name="Straight Arrow Connector 13">
            <a:extLst>
              <a:ext uri="{FF2B5EF4-FFF2-40B4-BE49-F238E27FC236}">
                <a16:creationId xmlns:a16="http://schemas.microsoft.com/office/drawing/2014/main" id="{886D0156-E66C-5E4C-B6CE-FD77AE2CCCF6}"/>
              </a:ext>
            </a:extLst>
          </p:cNvPr>
          <p:cNvCxnSpPr>
            <a:cxnSpLocks/>
          </p:cNvCxnSpPr>
          <p:nvPr/>
        </p:nvCxnSpPr>
        <p:spPr>
          <a:xfrm flipH="1">
            <a:off x="5602579" y="2457576"/>
            <a:ext cx="394281" cy="405140"/>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72DD958-27A7-C94F-93DB-C0A15059FFC2}"/>
              </a:ext>
            </a:extLst>
          </p:cNvPr>
          <p:cNvSpPr/>
          <p:nvPr/>
        </p:nvSpPr>
        <p:spPr>
          <a:xfrm>
            <a:off x="4099181" y="3041737"/>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6" name="Rectangle 15">
            <a:extLst>
              <a:ext uri="{FF2B5EF4-FFF2-40B4-BE49-F238E27FC236}">
                <a16:creationId xmlns:a16="http://schemas.microsoft.com/office/drawing/2014/main" id="{793CE385-6D91-4847-A248-F73169DC695B}"/>
              </a:ext>
            </a:extLst>
          </p:cNvPr>
          <p:cNvSpPr/>
          <p:nvPr/>
        </p:nvSpPr>
        <p:spPr>
          <a:xfrm>
            <a:off x="5104540" y="3041737"/>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7" name="Rectangle 16">
            <a:extLst>
              <a:ext uri="{FF2B5EF4-FFF2-40B4-BE49-F238E27FC236}">
                <a16:creationId xmlns:a16="http://schemas.microsoft.com/office/drawing/2014/main" id="{691FC3F5-3185-EE4F-BE0B-C1F2C3987181}"/>
              </a:ext>
            </a:extLst>
          </p:cNvPr>
          <p:cNvSpPr/>
          <p:nvPr/>
        </p:nvSpPr>
        <p:spPr>
          <a:xfrm>
            <a:off x="4099181" y="366406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8" name="Rectangle 17">
            <a:extLst>
              <a:ext uri="{FF2B5EF4-FFF2-40B4-BE49-F238E27FC236}">
                <a16:creationId xmlns:a16="http://schemas.microsoft.com/office/drawing/2014/main" id="{5E841F67-2D51-DE4A-8CD3-9FA078DA62AE}"/>
              </a:ext>
            </a:extLst>
          </p:cNvPr>
          <p:cNvSpPr/>
          <p:nvPr/>
        </p:nvSpPr>
        <p:spPr>
          <a:xfrm>
            <a:off x="5104540" y="3664061"/>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9" name="Rectangle 18">
            <a:extLst>
              <a:ext uri="{FF2B5EF4-FFF2-40B4-BE49-F238E27FC236}">
                <a16:creationId xmlns:a16="http://schemas.microsoft.com/office/drawing/2014/main" id="{2566B4E0-F1DF-C84C-A81F-A1BCE9479DA4}"/>
              </a:ext>
            </a:extLst>
          </p:cNvPr>
          <p:cNvSpPr/>
          <p:nvPr/>
        </p:nvSpPr>
        <p:spPr>
          <a:xfrm>
            <a:off x="4194429" y="316796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20" name="Rectangle 19">
            <a:extLst>
              <a:ext uri="{FF2B5EF4-FFF2-40B4-BE49-F238E27FC236}">
                <a16:creationId xmlns:a16="http://schemas.microsoft.com/office/drawing/2014/main" id="{FAED58F4-9565-7F47-AF52-2A99D7D08882}"/>
              </a:ext>
            </a:extLst>
          </p:cNvPr>
          <p:cNvSpPr/>
          <p:nvPr/>
        </p:nvSpPr>
        <p:spPr>
          <a:xfrm>
            <a:off x="5199788" y="3167964"/>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21" name="Rectangle 20">
            <a:extLst>
              <a:ext uri="{FF2B5EF4-FFF2-40B4-BE49-F238E27FC236}">
                <a16:creationId xmlns:a16="http://schemas.microsoft.com/office/drawing/2014/main" id="{F56321C1-6D73-314E-8B19-DFF7E6B85CDF}"/>
              </a:ext>
            </a:extLst>
          </p:cNvPr>
          <p:cNvSpPr/>
          <p:nvPr/>
        </p:nvSpPr>
        <p:spPr>
          <a:xfrm>
            <a:off x="4194429" y="379028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sp>
        <p:nvSpPr>
          <p:cNvPr id="22" name="Rectangle 21">
            <a:extLst>
              <a:ext uri="{FF2B5EF4-FFF2-40B4-BE49-F238E27FC236}">
                <a16:creationId xmlns:a16="http://schemas.microsoft.com/office/drawing/2014/main" id="{01172F1B-9ABF-C845-B45B-B2383E265E84}"/>
              </a:ext>
            </a:extLst>
          </p:cNvPr>
          <p:cNvSpPr/>
          <p:nvPr/>
        </p:nvSpPr>
        <p:spPr>
          <a:xfrm>
            <a:off x="5199788" y="3790288"/>
            <a:ext cx="805582" cy="538821"/>
          </a:xfrm>
          <a:prstGeom prst="rect">
            <a:avLst/>
          </a:prstGeom>
          <a:solidFill>
            <a:srgbClr val="0070C0"/>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Engine Container</a:t>
            </a:r>
          </a:p>
        </p:txBody>
      </p:sp>
      <p:pic>
        <p:nvPicPr>
          <p:cNvPr id="23" name="Picture 22">
            <a:extLst>
              <a:ext uri="{FF2B5EF4-FFF2-40B4-BE49-F238E27FC236}">
                <a16:creationId xmlns:a16="http://schemas.microsoft.com/office/drawing/2014/main" id="{3C6D74CC-4A37-CC44-B4BF-A717CA3435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614" y="4145464"/>
            <a:ext cx="443280" cy="443280"/>
          </a:xfrm>
          <a:prstGeom prst="rect">
            <a:avLst/>
          </a:prstGeom>
        </p:spPr>
      </p:pic>
    </p:spTree>
    <p:extLst>
      <p:ext uri="{BB962C8B-B14F-4D97-AF65-F5344CB8AC3E}">
        <p14:creationId xmlns:p14="http://schemas.microsoft.com/office/powerpoint/2010/main" val="213972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a:t>Microservices</a:t>
            </a:r>
            <a:r>
              <a:rPr lang="en-US" sz="2800" dirty="0"/>
              <a:t> architecture</a:t>
            </a:r>
          </a:p>
        </p:txBody>
      </p:sp>
      <p:pic>
        <p:nvPicPr>
          <p:cNvPr id="3" name="Picture 4" descr="micro-service-architecture">
            <a:extLst>
              <a:ext uri="{FF2B5EF4-FFF2-40B4-BE49-F238E27FC236}">
                <a16:creationId xmlns:a16="http://schemas.microsoft.com/office/drawing/2014/main" id="{DAF8C6BA-310B-384A-94C0-ADD1E67FFB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10110" y="1991512"/>
            <a:ext cx="3868414" cy="2047239"/>
          </a:xfrm>
          <a:prstGeom prst="rect">
            <a:avLst/>
          </a:prstGeom>
        </p:spPr>
      </p:pic>
      <p:sp>
        <p:nvSpPr>
          <p:cNvPr id="5" name="TextBox 4">
            <a:extLst>
              <a:ext uri="{FF2B5EF4-FFF2-40B4-BE49-F238E27FC236}">
                <a16:creationId xmlns:a16="http://schemas.microsoft.com/office/drawing/2014/main" id="{17ADA21D-EFF0-9446-BDCD-E72CEDF819ED}"/>
              </a:ext>
            </a:extLst>
          </p:cNvPr>
          <p:cNvSpPr txBox="1"/>
          <p:nvPr/>
        </p:nvSpPr>
        <p:spPr>
          <a:xfrm>
            <a:off x="663803" y="2276467"/>
            <a:ext cx="390819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Developing software applications as a suite of independently deployable, small, modular services.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920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FCBE-8B48-EE4A-9872-1665DD66BACD}"/>
              </a:ext>
            </a:extLst>
          </p:cNvPr>
          <p:cNvSpPr txBox="1">
            <a:spLocks/>
          </p:cNvSpPr>
          <p:nvPr/>
        </p:nvSpPr>
        <p:spPr>
          <a:xfrm>
            <a:off x="0" y="331532"/>
            <a:ext cx="9144000" cy="43088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Why we like it</a:t>
            </a:r>
          </a:p>
        </p:txBody>
      </p:sp>
      <p:sp>
        <p:nvSpPr>
          <p:cNvPr id="3" name="TextBox 2">
            <a:extLst>
              <a:ext uri="{FF2B5EF4-FFF2-40B4-BE49-F238E27FC236}">
                <a16:creationId xmlns:a16="http://schemas.microsoft.com/office/drawing/2014/main" id="{62220E98-5047-244E-B5E9-A8CE9C0E2C43}"/>
              </a:ext>
            </a:extLst>
          </p:cNvPr>
          <p:cNvSpPr txBox="1"/>
          <p:nvPr/>
        </p:nvSpPr>
        <p:spPr>
          <a:xfrm>
            <a:off x="1030515" y="1538514"/>
            <a:ext cx="5689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Allows a team to focus on developing a high quality service with a well defined contract that is easy to change and test independently of the rest of the system.</a:t>
            </a:r>
          </a:p>
          <a:p>
            <a:pPr marL="285750" indent="-285750">
              <a:buFont typeface="Arial" panose="020B0604020202020204" pitchFamily="34" charset="0"/>
              <a:buChar char="•"/>
            </a:pPr>
            <a:r>
              <a:rPr lang="en-US" dirty="0"/>
              <a:t>Improves quality.</a:t>
            </a:r>
          </a:p>
          <a:p>
            <a:pPr marL="285750" indent="-285750">
              <a:buFont typeface="Arial" panose="020B0604020202020204" pitchFamily="34" charset="0"/>
              <a:buChar char="•"/>
            </a:pPr>
            <a:r>
              <a:rPr lang="en-US" dirty="0"/>
              <a:t>Much easier to change and evolve code.</a:t>
            </a:r>
          </a:p>
          <a:p>
            <a:pPr marL="285750" indent="-285750">
              <a:buFont typeface="Arial" panose="020B0604020202020204" pitchFamily="34" charset="0"/>
              <a:buChar char="•"/>
            </a:pPr>
            <a:r>
              <a:rPr lang="en-US" dirty="0"/>
              <a:t>Easier to scale out development.</a:t>
            </a:r>
          </a:p>
          <a:p>
            <a:pPr marL="285750" indent="-285750">
              <a:buFont typeface="Arial" panose="020B0604020202020204" pitchFamily="34" charset="0"/>
              <a:buChar char="•"/>
            </a:pPr>
            <a:r>
              <a:rPr lang="en-US" dirty="0"/>
              <a:t>Easier to distribute operational workload.</a:t>
            </a:r>
          </a:p>
        </p:txBody>
      </p:sp>
      <p:pic>
        <p:nvPicPr>
          <p:cNvPr id="4" name="Picture 4" descr="micro-service-architecture">
            <a:extLst>
              <a:ext uri="{FF2B5EF4-FFF2-40B4-BE49-F238E27FC236}">
                <a16:creationId xmlns:a16="http://schemas.microsoft.com/office/drawing/2014/main" id="{59D3F1F8-444A-A347-870E-BA649E59460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01987" y="2759667"/>
            <a:ext cx="2860351" cy="1513753"/>
          </a:xfrm>
          <a:prstGeom prst="rect">
            <a:avLst/>
          </a:prstGeom>
        </p:spPr>
      </p:pic>
    </p:spTree>
    <p:extLst>
      <p:ext uri="{BB962C8B-B14F-4D97-AF65-F5344CB8AC3E}">
        <p14:creationId xmlns:p14="http://schemas.microsoft.com/office/powerpoint/2010/main" val="1323193375"/>
      </p:ext>
    </p:extLst>
  </p:cSld>
  <p:clrMapOvr>
    <a:masterClrMapping/>
  </p:clrMapOvr>
</p:sld>
</file>

<file path=ppt/theme/theme1.xml><?xml version="1.0" encoding="utf-8"?>
<a:theme xmlns:a="http://schemas.openxmlformats.org/drawingml/2006/main" name="Qlik_Qonnections_16x9_PPT">
  <a:themeElements>
    <a:clrScheme name="Custom 2">
      <a:dk1>
        <a:srgbClr val="565656"/>
      </a:dk1>
      <a:lt1>
        <a:srgbClr val="FFFFFF"/>
      </a:lt1>
      <a:dk2>
        <a:srgbClr val="797979"/>
      </a:dk2>
      <a:lt2>
        <a:srgbClr val="FFFFFF"/>
      </a:lt2>
      <a:accent1>
        <a:srgbClr val="52A017"/>
      </a:accent1>
      <a:accent2>
        <a:srgbClr val="FEBD22"/>
      </a:accent2>
      <a:accent3>
        <a:srgbClr val="B8D108"/>
      </a:accent3>
      <a:accent4>
        <a:srgbClr val="F48518"/>
      </a:accent4>
      <a:accent5>
        <a:srgbClr val="3D7C20"/>
      </a:accent5>
      <a:accent6>
        <a:srgbClr val="FEBD22"/>
      </a:accent6>
      <a:hlink>
        <a:srgbClr val="0C66B6"/>
      </a:hlink>
      <a:folHlink>
        <a:srgbClr val="500A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A01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lik_16x9_PPT_template_Nov2015FINAL_rev2" id="{E54D0F7A-7ABB-4E21-9592-6C5C44A75D70}" vid="{A3F8F1CA-A49E-4ACA-9C72-9DB64246D0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Qlik_Qonnections_16x9_PPT.potx</Template>
  <TotalTime>24808</TotalTime>
  <Words>1226</Words>
  <Application>Microsoft Macintosh PowerPoint</Application>
  <PresentationFormat>On-screen Show (16:9)</PresentationFormat>
  <Paragraphs>287</Paragraphs>
  <Slides>35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Arial</vt:lpstr>
      <vt:lpstr>Calibri</vt:lpstr>
      <vt:lpstr>Wingdings</vt:lpstr>
      <vt:lpstr>Qlik_Qonnections_16x9_PPT</vt:lpstr>
      <vt:lpstr>Qlik Cloud’s Container Journey</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containers</vt:lpstr>
      <vt:lpstr>Why we like containers</vt:lpstr>
      <vt:lpstr>PowerPoint Presentation</vt:lpstr>
      <vt:lpstr>Why we like orchestration</vt:lpstr>
      <vt:lpstr>PowerPoint Presentation</vt:lpstr>
      <vt:lpstr>PowerPoint Presentation</vt:lpstr>
      <vt:lpstr>Our Cloud Safety 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QlikTech</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DeChurch</dc:creator>
  <cp:lastModifiedBy>Jim Reed</cp:lastModifiedBy>
  <cp:revision>531</cp:revision>
  <dcterms:created xsi:type="dcterms:W3CDTF">2015-08-25T18:36:43Z</dcterms:created>
  <dcterms:modified xsi:type="dcterms:W3CDTF">2018-04-15T12:48:49Z</dcterms:modified>
</cp:coreProperties>
</file>